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tags/tag5.xml" ContentType="application/vnd.openxmlformats-officedocument.presentationml.tags+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s/slide34.xml" ContentType="application/vnd.openxmlformats-officedocument.presentationml.slide+xml"/>
  <Default Extension="jpeg" ContentType="image/jpeg"/>
  <Override PartName="/ppt/slideLayouts/slideLayout1.xml" ContentType="application/vnd.openxmlformats-officedocument.presentationml.slideLayout+xml"/>
  <Override PartName="/ppt/theme/theme2.xml" ContentType="application/vnd.openxmlformats-officedocument.theme+xml"/>
  <Override PartName="/ppt/slides/slide22.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tags/tag6.xml" ContentType="application/vnd.openxmlformats-officedocument.presentationml.tags+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tags/tag2.xml" ContentType="application/vnd.openxmlformats-officedocument.presentationml.tags+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s/slide31.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tags/tag7.xml" ContentType="application/vnd.openxmlformats-officedocument.presentationml.tags+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tags/tag3.xml" ContentType="application/vnd.openxmlformats-officedocument.presentationml.tags+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tags/tag8.xml" ContentType="application/vnd.openxmlformats-officedocument.presentationml.tags+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tags/tag4.xml" ContentType="application/vnd.openxmlformats-officedocument.presentationml.tags+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notesSlides/notesSlide8.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Default Extension="avi" ContentType="video/unknown"/>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48" r:id="rId1"/>
  </p:sldMasterIdLst>
  <p:notesMasterIdLst>
    <p:notesMasterId r:id="rId40"/>
  </p:notesMasterIdLst>
  <p:handoutMasterIdLst>
    <p:handoutMasterId r:id="rId41"/>
  </p:handoutMasterIdLst>
  <p:sldIdLst>
    <p:sldId id="304" r:id="rId2"/>
    <p:sldId id="596" r:id="rId3"/>
    <p:sldId id="614" r:id="rId4"/>
    <p:sldId id="598" r:id="rId5"/>
    <p:sldId id="611" r:id="rId6"/>
    <p:sldId id="613" r:id="rId7"/>
    <p:sldId id="615" r:id="rId8"/>
    <p:sldId id="600" r:id="rId9"/>
    <p:sldId id="599" r:id="rId10"/>
    <p:sldId id="601" r:id="rId11"/>
    <p:sldId id="631" r:id="rId12"/>
    <p:sldId id="632" r:id="rId13"/>
    <p:sldId id="616" r:id="rId14"/>
    <p:sldId id="604" r:id="rId15"/>
    <p:sldId id="597" r:id="rId16"/>
    <p:sldId id="602" r:id="rId17"/>
    <p:sldId id="618" r:id="rId18"/>
    <p:sldId id="603" r:id="rId19"/>
    <p:sldId id="605" r:id="rId20"/>
    <p:sldId id="606" r:id="rId21"/>
    <p:sldId id="607" r:id="rId22"/>
    <p:sldId id="608" r:id="rId23"/>
    <p:sldId id="619" r:id="rId24"/>
    <p:sldId id="609" r:id="rId25"/>
    <p:sldId id="620" r:id="rId26"/>
    <p:sldId id="610" r:id="rId27"/>
    <p:sldId id="612" r:id="rId28"/>
    <p:sldId id="617" r:id="rId29"/>
    <p:sldId id="621" r:id="rId30"/>
    <p:sldId id="622" r:id="rId31"/>
    <p:sldId id="623" r:id="rId32"/>
    <p:sldId id="624" r:id="rId33"/>
    <p:sldId id="633" r:id="rId34"/>
    <p:sldId id="625" r:id="rId35"/>
    <p:sldId id="626" r:id="rId36"/>
    <p:sldId id="630" r:id="rId37"/>
    <p:sldId id="628" r:id="rId38"/>
    <p:sldId id="629" r:id="rId39"/>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Source Sans Pro" charset="0"/>
        <a:ea typeface="ＭＳ Ｐゴシック" charset="0"/>
        <a:cs typeface="ＭＳ Ｐゴシック" charset="0"/>
      </a:defRPr>
    </a:lvl5pPr>
    <a:lvl6pPr marL="2286000" algn="l" defTabSz="457200" rtl="0" eaLnBrk="1" latinLnBrk="0" hangingPunct="1">
      <a:defRPr sz="2400" kern="1200">
        <a:solidFill>
          <a:schemeClr val="tx1"/>
        </a:solidFill>
        <a:latin typeface="Source Sans Pro" charset="0"/>
        <a:ea typeface="ＭＳ Ｐゴシック" charset="0"/>
        <a:cs typeface="ＭＳ Ｐゴシック" charset="0"/>
      </a:defRPr>
    </a:lvl6pPr>
    <a:lvl7pPr marL="2743200" algn="l" defTabSz="457200" rtl="0" eaLnBrk="1" latinLnBrk="0" hangingPunct="1">
      <a:defRPr sz="2400" kern="1200">
        <a:solidFill>
          <a:schemeClr val="tx1"/>
        </a:solidFill>
        <a:latin typeface="Source Sans Pro" charset="0"/>
        <a:ea typeface="ＭＳ Ｐゴシック" charset="0"/>
        <a:cs typeface="ＭＳ Ｐゴシック" charset="0"/>
      </a:defRPr>
    </a:lvl7pPr>
    <a:lvl8pPr marL="3200400" algn="l" defTabSz="457200" rtl="0" eaLnBrk="1" latinLnBrk="0" hangingPunct="1">
      <a:defRPr sz="2400" kern="1200">
        <a:solidFill>
          <a:schemeClr val="tx1"/>
        </a:solidFill>
        <a:latin typeface="Source Sans Pro" charset="0"/>
        <a:ea typeface="ＭＳ Ｐゴシック" charset="0"/>
        <a:cs typeface="ＭＳ Ｐゴシック" charset="0"/>
      </a:defRPr>
    </a:lvl8pPr>
    <a:lvl9pPr marL="3657600" algn="l" defTabSz="457200" rtl="0" eaLnBrk="1" latinLnBrk="0" hangingPunct="1">
      <a:defRPr sz="2400" kern="1200">
        <a:solidFill>
          <a:schemeClr val="tx1"/>
        </a:solidFill>
        <a:latin typeface="Source Sans Pro" charset="0"/>
        <a:ea typeface="ＭＳ Ｐゴシック" charset="0"/>
        <a:cs typeface="ＭＳ Ｐゴシック" charset="0"/>
      </a:defRPr>
    </a:lvl9pPr>
  </p:defaultTextStyle>
  <p:extLst>
    <p:ext uri="{521415D9-36F7-43E2-AB2F-B90AF26B5E84}">
      <p14:sectionLst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p14:section name="Title" id="{87447297-A598-9246-9E1B-6A028E76E62D}">
          <p14:sldIdLst>
            <p14:sldId id="304"/>
          </p14:sldIdLst>
        </p14:section>
        <p14:section name="Introduction" id="{EA86F3FD-4DEC-CA43-9D24-19AB9CC58D06}">
          <p14:sldIdLst>
            <p14:sldId id="596"/>
            <p14:sldId id="614"/>
            <p14:sldId id="598"/>
            <p14:sldId id="611"/>
            <p14:sldId id="613"/>
            <p14:sldId id="615"/>
            <p14:sldId id="600"/>
            <p14:sldId id="599"/>
            <p14:sldId id="601"/>
            <p14:sldId id="616"/>
            <p14:sldId id="604"/>
            <p14:sldId id="597"/>
            <p14:sldId id="602"/>
            <p14:sldId id="618"/>
            <p14:sldId id="603"/>
            <p14:sldId id="605"/>
            <p14:sldId id="606"/>
            <p14:sldId id="607"/>
            <p14:sldId id="608"/>
            <p14:sldId id="619"/>
            <p14:sldId id="609"/>
            <p14:sldId id="620"/>
            <p14:sldId id="610"/>
            <p14:sldId id="612"/>
            <p14:sldId id="617"/>
            <p14:sldId id="621"/>
            <p14:sldId id="622"/>
            <p14:sldId id="623"/>
            <p14:sldId id="624"/>
            <p14:sldId id="625"/>
            <p14:sldId id="626"/>
            <p14:sldId id="630"/>
            <p14:sldId id="628"/>
            <p14:sldId id="629"/>
          </p14:sldIdLst>
        </p14:section>
      </p14:section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rgbClr val="FF0000"/>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showPr>
  <p:clrMru>
    <a:srgbClr val="8C1515"/>
    <a:srgbClr val="D6DDD3"/>
    <a:srgbClr val="EDE8DD"/>
    <a:srgbClr val="C2B7A1"/>
    <a:srgbClr val="918873"/>
    <a:srgbClr val="3C3623"/>
    <a:srgbClr val="D0A760"/>
    <a:srgbClr val="434A44"/>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horzBarState="maximized">
    <p:restoredLeft sz="17888" autoAdjust="0"/>
    <p:restoredTop sz="95319" autoAdjust="0"/>
  </p:normalViewPr>
  <p:slideViewPr>
    <p:cSldViewPr snapToGrid="0" snapToObjects="1" showGuides="1">
      <p:cViewPr varScale="1">
        <p:scale>
          <a:sx n="103" d="100"/>
          <a:sy n="103" d="100"/>
        </p:scale>
        <p:origin x="-928" y="-96"/>
      </p:cViewPr>
      <p:guideLst>
        <p:guide orient="horz" pos="4319"/>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16"/>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C43DE1B7-6047-A84C-900B-CCBCE524FCF8}" type="datetimeFigureOut">
              <a:rPr lang="en-US"/>
              <a:pPr>
                <a:defRPr/>
              </a:pPr>
              <a:t>7/16/14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E221501D-7369-D140-B82B-544FFB3EDD63}" type="slidenum">
              <a:rPr lang="en-US"/>
              <a:pPr>
                <a:defRPr/>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5328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1C7816D-C806-5747-823A-F52C45B47A40}" type="datetimeFigureOut">
              <a:rPr lang="en-US"/>
              <a:pPr>
                <a:defRPr/>
              </a:pPr>
              <a:t>7/16/14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D2328842-7874-4943-A94C-9F0B7F7F1ECF}" type="slidenum">
              <a:rPr lang="en-US"/>
              <a:pPr>
                <a:defRPr/>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130889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_tradnl" dirty="0"/>
          </a:p>
        </p:txBody>
      </p:sp>
      <p:sp>
        <p:nvSpPr>
          <p:cNvPr id="4" name="Marcador de número de diapositiva 3"/>
          <p:cNvSpPr>
            <a:spLocks noGrp="1"/>
          </p:cNvSpPr>
          <p:nvPr>
            <p:ph type="sldNum" sz="quarter" idx="10"/>
          </p:nvPr>
        </p:nvSpPr>
        <p:spPr/>
        <p:txBody>
          <a:bodyPr/>
          <a:lstStyle/>
          <a:p>
            <a:fld id="{42BE94EF-8A55-4945-808E-E03E18ED1A14}" type="slidenum">
              <a:rPr lang="en-US" smtClean="0"/>
              <a:pPr/>
              <a:t>37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5" name="Rectangle 4"/>
          <p:cNvSpPr/>
          <p:nvPr/>
        </p:nvSpPr>
        <p:spPr>
          <a:xfrm>
            <a:off x="0" y="6410325"/>
            <a:ext cx="9155113" cy="457200"/>
          </a:xfrm>
          <a:prstGeom prst="rect">
            <a:avLst/>
          </a:prstGeom>
          <a:solidFill>
            <a:srgbClr val="8C1515"/>
          </a:solidFill>
          <a:ln>
            <a:solidFill>
              <a:srgbClr val="8C1515"/>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4" descr="SUSig_White.eps"/>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a:fillRect/>
          </a:stretch>
        </p:blipFill>
        <p:spPr bwMode="auto">
          <a:xfrm>
            <a:off x="6951663" y="6510338"/>
            <a:ext cx="1819275" cy="2238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 name="Title 1"/>
          <p:cNvSpPr>
            <a:spLocks noGrp="1"/>
          </p:cNvSpPr>
          <p:nvPr>
            <p:ph type="ctrTitle"/>
          </p:nvPr>
        </p:nvSpPr>
        <p:spPr>
          <a:xfrm>
            <a:off x="457200" y="2397166"/>
            <a:ext cx="8229600" cy="824631"/>
          </a:xfrm>
          <a:prstGeom prst="rect">
            <a:avLst/>
          </a:prstGeom>
        </p:spPr>
        <p:txBody>
          <a:bodyPr>
            <a:noAutofit/>
          </a:bodyPr>
          <a:lstStyle>
            <a:lvl1pPr algn="ctr">
              <a:defRPr sz="3600">
                <a:solidFill>
                  <a:schemeClr val="tx1"/>
                </a:solidFill>
              </a:defRPr>
            </a:lvl1pPr>
          </a:lstStyle>
          <a:p>
            <a:r>
              <a:rPr lang="en-US" smtClean="0"/>
              <a:t>Click to edit Master title style</a:t>
            </a:r>
            <a:endParaRPr lang="en-US" dirty="0"/>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3" name="Subtitle 2"/>
          <p:cNvSpPr>
            <a:spLocks noGrp="1"/>
          </p:cNvSpPr>
          <p:nvPr>
            <p:ph type="subTitle" idx="1"/>
          </p:nvPr>
        </p:nvSpPr>
        <p:spPr>
          <a:xfrm>
            <a:off x="457200" y="3221797"/>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3"/>
          <a:stretch>
            <a:fillRect/>
          </a:stretch>
        </p:blipFill>
        <p:spPr>
          <a:xfrm>
            <a:off x="102135" y="72940"/>
            <a:ext cx="1501240" cy="24610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6693160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Section Header">
    <p:spTree>
      <p:nvGrpSpPr>
        <p:cNvPr id="1" name=""/>
        <p:cNvGrpSpPr/>
        <p:nvPr/>
      </p:nvGrpSpPr>
      <p:grpSpPr>
        <a:xfrm>
          <a:off x="0" y="0"/>
          <a:ext cx="0" cy="0"/>
          <a:chOff x="0" y="0"/>
          <a:chExt cx="0" cy="0"/>
        </a:xfrm>
      </p:grpSpPr>
      <p:sp>
        <p:nvSpPr>
          <p:cNvPr id="5" name="Rectangle 4"/>
          <p:cNvSpPr/>
          <p:nvPr/>
        </p:nvSpPr>
        <p:spPr>
          <a:xfrm>
            <a:off x="0" y="6410325"/>
            <a:ext cx="9155113" cy="457200"/>
          </a:xfrm>
          <a:prstGeom prst="rect">
            <a:avLst/>
          </a:prstGeom>
          <a:solidFill>
            <a:srgbClr val="8C1515"/>
          </a:solidFill>
          <a:ln>
            <a:solidFill>
              <a:srgbClr val="8C1515"/>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4" descr="SUSig_White.eps"/>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a:fillRect/>
          </a:stretch>
        </p:blipFill>
        <p:spPr bwMode="auto">
          <a:xfrm>
            <a:off x="6950075" y="6510338"/>
            <a:ext cx="1817688" cy="2238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smtClean="0"/>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smtClean="0"/>
              <a:t>Drag picture to placeholder or click icon to add</a:t>
            </a:r>
            <a:endParaRPr lang="en-US" noProof="0" dirty="0"/>
          </a:p>
        </p:txBody>
      </p:sp>
      <p:pic>
        <p:nvPicPr>
          <p:cNvPr id="9" name="Picture 8"/>
          <p:cNvPicPr>
            <a:picLocks noChangeAspect="1"/>
          </p:cNvPicPr>
          <p:nvPr userDrawn="1"/>
        </p:nvPicPr>
        <p:blipFill>
          <a:blip r:embed="rId4"/>
          <a:stretch>
            <a:fillRect/>
          </a:stretch>
        </p:blipFill>
        <p:spPr>
          <a:xfrm>
            <a:off x="102135" y="72940"/>
            <a:ext cx="1501240" cy="24610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6641647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8409079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11113"/>
            <a:ext cx="457200" cy="609600"/>
          </a:xfrm>
          <a:prstGeom prst="rect">
            <a:avLst/>
          </a:prstGeom>
        </p:spPr>
        <p:txBody>
          <a:bodyPr wrap="none" lIns="45720" tIns="0" rIns="45720" bIns="0" anchor="ctr" anchorCtr="1"/>
          <a:lstStyle>
            <a:lvl1pPr algn="ctr" eaLnBrk="1" latinLnBrk="0" hangingPunct="1">
              <a:defRPr kumimoji="0" sz="1200">
                <a:solidFill>
                  <a:schemeClr val="tx1">
                    <a:lumMod val="50000"/>
                    <a:lumOff val="50000"/>
                  </a:schemeClr>
                </a:solidFill>
              </a:defRPr>
            </a:lvl1pPr>
          </a:lstStyle>
          <a:p>
            <a:pPr fontAlgn="auto">
              <a:spcBef>
                <a:spcPts val="0"/>
              </a:spcBef>
              <a:spcAft>
                <a:spcPts val="0"/>
              </a:spcAft>
              <a:defRPr/>
            </a:pPr>
            <a:fld id="{26682CC9-0DEC-0449-9B00-3E6EE05AA425}" type="slidenum">
              <a:rPr lang="en-US" sz="1000" smtClean="0">
                <a:latin typeface="+mn-lt"/>
                <a:ea typeface="+mn-ea"/>
                <a:cs typeface="+mn-cs"/>
              </a:rPr>
              <a:pPr fontAlgn="auto">
                <a:spcBef>
                  <a:spcPts val="0"/>
                </a:spcBef>
                <a:spcAft>
                  <a:spcPts val="0"/>
                </a:spcAft>
                <a:defRPr/>
              </a:pPr>
              <a:t>‹#›</a:t>
            </a:fld>
            <a:endParaRPr lang="en-US" sz="1000" dirty="0">
              <a:latin typeface="+mn-lt"/>
              <a:ea typeface="+mn-ea"/>
              <a:cs typeface="+mn-cs"/>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1"/>
          </p:nvPr>
        </p:nvSpPr>
        <p:spPr>
          <a:xfrm>
            <a:off x="4876800" y="1211580"/>
            <a:ext cx="3779838"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537557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2941393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1"/>
          </p:nvPr>
        </p:nvSpPr>
        <p:spPr>
          <a:xfrm>
            <a:off x="4876800" y="1211582"/>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2"/>
          </p:nvPr>
        </p:nvSpPr>
        <p:spPr>
          <a:xfrm>
            <a:off x="4876800" y="3783329"/>
            <a:ext cx="3779838" cy="24403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129763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1"/>
          </p:nvPr>
        </p:nvSpPr>
        <p:spPr>
          <a:xfrm>
            <a:off x="955678" y="3787484"/>
            <a:ext cx="3781425"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2"/>
          </p:nvPr>
        </p:nvSpPr>
        <p:spPr>
          <a:xfrm>
            <a:off x="4876800" y="1211582"/>
            <a:ext cx="3779838" cy="2430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13"/>
          </p:nvPr>
        </p:nvSpPr>
        <p:spPr>
          <a:xfrm>
            <a:off x="4876800" y="3787484"/>
            <a:ext cx="3779838" cy="243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0190061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Title &amp; Bullets">
    <p:spTree>
      <p:nvGrpSpPr>
        <p:cNvPr id="1" name=""/>
        <p:cNvGrpSpPr/>
        <p:nvPr/>
      </p:nvGrpSpPr>
      <p:grpSpPr>
        <a:xfrm>
          <a:off x="0" y="0"/>
          <a:ext cx="0" cy="0"/>
          <a:chOff x="0" y="0"/>
          <a:chExt cx="0" cy="0"/>
        </a:xfrm>
      </p:grpSpPr>
      <p:sp>
        <p:nvSpPr>
          <p:cNvPr id="13" name="Shape 13"/>
          <p:cNvSpPr>
            <a:spLocks noGrp="1"/>
          </p:cNvSpPr>
          <p:nvPr>
            <p:ph type="body" idx="1"/>
          </p:nvPr>
        </p:nvSpPr>
        <p:spPr>
          <a:prstGeom prst="rect">
            <a:avLst/>
          </a:prstGeom>
        </p:spPr>
        <p:txBody>
          <a:bodyPr/>
          <a:lstStyle>
            <a:lvl1pPr marL="342900" indent="-342900">
              <a:buFont typeface="Arial"/>
              <a:buChar char="•"/>
              <a:defRPr/>
            </a:lvl1pPr>
            <a:lvl2pPr marL="342900" indent="-342900">
              <a:buSzPct val="70000"/>
              <a:buFont typeface="Arial"/>
              <a:buChar char="•"/>
              <a:defRPr/>
            </a:lvl2pPr>
            <a:lvl3pPr marL="687388" indent="-342900">
              <a:buSzPct val="70000"/>
              <a:buFont typeface="Arial"/>
              <a:buChar char="•"/>
              <a:defRPr/>
            </a:lvl3pPr>
            <a:lvl4pPr marL="1030287" indent="-342900">
              <a:buSzPct val="70000"/>
              <a:buFont typeface="Arial"/>
              <a:buChar char="•"/>
              <a:defRPr/>
            </a:lvl4pPr>
            <a:lvl5pPr marL="1374775" indent="-342900">
              <a:buSzPct val="70000"/>
              <a:buFont typeface="Arial"/>
              <a:buChar char="•"/>
              <a:defRPr/>
            </a:lvl5pPr>
          </a:lstStyle>
          <a:p>
            <a:pPr lvl="0">
              <a:defRPr sz="1800"/>
            </a:pPr>
            <a:r>
              <a:rPr sz="2500" dirty="0"/>
              <a:t>Body Level One</a:t>
            </a:r>
          </a:p>
          <a:p>
            <a:pPr lvl="1">
              <a:defRPr sz="1800"/>
            </a:pPr>
            <a:r>
              <a:rPr sz="2500" dirty="0"/>
              <a:t>Body Level Two</a:t>
            </a:r>
          </a:p>
          <a:p>
            <a:pPr lvl="2">
              <a:defRPr sz="1800"/>
            </a:pPr>
            <a:r>
              <a:rPr sz="2500" dirty="0"/>
              <a:t>Body Level Three</a:t>
            </a:r>
          </a:p>
          <a:p>
            <a:pPr lvl="3">
              <a:defRPr sz="1800"/>
            </a:pPr>
            <a:r>
              <a:rPr sz="2500" dirty="0"/>
              <a:t>Body Level Four</a:t>
            </a:r>
          </a:p>
          <a:p>
            <a:pPr lvl="4">
              <a:defRPr sz="1800"/>
            </a:pPr>
            <a:r>
              <a:rPr sz="2500" dirty="0"/>
              <a:t>Body Level Five</a:t>
            </a:r>
          </a:p>
        </p:txBody>
      </p:sp>
      <p:sp>
        <p:nvSpPr>
          <p:cNvPr id="14" name="Shape 14"/>
          <p:cNvSpPr>
            <a:spLocks noGrp="1"/>
          </p:cNvSpPr>
          <p:nvPr>
            <p:ph type="title"/>
          </p:nvPr>
        </p:nvSpPr>
        <p:spPr>
          <a:prstGeom prst="rect">
            <a:avLst/>
          </a:prstGeom>
        </p:spPr>
        <p:txBody>
          <a:bodyPr/>
          <a:lstStyle/>
          <a:p>
            <a:pPr lvl="0">
              <a:defRPr sz="1800">
                <a:solidFill>
                  <a:srgbClr val="000000"/>
                </a:solidFill>
              </a:defRPr>
            </a:pPr>
            <a:r>
              <a:rPr sz="5100">
                <a:solidFill>
                  <a:srgbClr val="FFFFFF"/>
                </a:solidFill>
              </a:rPr>
              <a:t>Title Text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49877372"/>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5" y="479425"/>
            <a:ext cx="7707313" cy="6508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a:p>
        </p:txBody>
      </p:sp>
      <p:sp>
        <p:nvSpPr>
          <p:cNvPr id="4" name="Text Placeholder 3"/>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4"/>
          <p:cNvSpPr>
            <a:spLocks noGrp="1"/>
          </p:cNvSpPr>
          <p:nvPr>
            <p:ph type="sldNum" sz="quarter" idx="4"/>
          </p:nvPr>
        </p:nvSpPr>
        <p:spPr>
          <a:xfrm>
            <a:off x="109538" y="6415088"/>
            <a:ext cx="846137" cy="363537"/>
          </a:xfrm>
          <a:prstGeom prst="rect">
            <a:avLst/>
          </a:prstGeom>
        </p:spPr>
        <p:txBody>
          <a:bodyPr vert="horz" lIns="91440" tIns="45720" rIns="91440" bIns="45720" rtlCol="0" anchor="ctr"/>
          <a:lstStyle>
            <a:lvl1pPr algn="l" fontAlgn="auto">
              <a:spcBef>
                <a:spcPts val="0"/>
              </a:spcBef>
              <a:spcAft>
                <a:spcPts val="0"/>
              </a:spcAft>
              <a:defRPr sz="1000">
                <a:solidFill>
                  <a:schemeClr val="tx1">
                    <a:tint val="75000"/>
                  </a:schemeClr>
                </a:solidFill>
                <a:latin typeface="+mn-lt"/>
                <a:ea typeface="+mn-ea"/>
                <a:cs typeface="+mn-cs"/>
              </a:defRPr>
            </a:lvl1pPr>
          </a:lstStyle>
          <a:p>
            <a:pPr>
              <a:defRPr/>
            </a:pPr>
            <a:fld id="{DA7966C8-8A4C-8C4C-AD5A-F8437E5942C0}" type="slidenum">
              <a:rPr lang="en-US"/>
              <a:pPr>
                <a:defRPr/>
              </a:pPr>
              <a:t>‹#›</a:t>
            </a:fld>
            <a:endParaRPr lang="en-US"/>
          </a:p>
        </p:txBody>
      </p:sp>
      <p:sp>
        <p:nvSpPr>
          <p:cNvPr id="10" name="Rectangle 9"/>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1030" name="Picture 10" descr="SUSig_Rev_WrdmrkOneLin8c1515.eps"/>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a:fillRect/>
          </a:stretch>
        </p:blipFill>
        <p:spPr bwMode="auto">
          <a:xfrm>
            <a:off x="6942138" y="6475413"/>
            <a:ext cx="1817687" cy="2238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6"/>
          <p:cNvPicPr>
            <a:picLocks noChangeAspect="1"/>
          </p:cNvPicPr>
          <p:nvPr/>
        </p:nvPicPr>
        <p:blipFill>
          <a:blip r:embed="rId11"/>
          <a:stretch>
            <a:fillRect/>
          </a:stretch>
        </p:blipFill>
        <p:spPr>
          <a:xfrm>
            <a:off x="505361" y="6532520"/>
            <a:ext cx="1501240" cy="246105"/>
          </a:xfrm>
          <a:prstGeom prst="rect">
            <a:avLst/>
          </a:prstGeom>
        </p:spPr>
      </p:pic>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63" r:id="rId8"/>
  </p:sldLayoutIdLst>
  <p:transition spd="slow">
    <p:fade/>
  </p:transition>
  <p:timing>
    <p:tnLst>
      <p:par>
        <p:cTn id="1" dur="indefinite" restart="never" nodeType="tmRoot"/>
      </p:par>
    </p:tnLst>
  </p:timing>
  <p:hf sldNum="0" hdr="0" ftr="0" dt="0"/>
  <p:txStyles>
    <p:title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mn-lt"/>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mn-lt"/>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mn-lt"/>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mn-lt"/>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emf"/><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8.xml"/><Relationship Id="rId2"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7.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5" Type="http://schemas.microsoft.com/office/2007/relationships/media" Target="../media/media1.avi"/><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tags" Target="../tags/tag7.xml"/><Relationship Id="rId2" Type="http://schemas.openxmlformats.org/officeDocument/2006/relationships/video" Target="../media/media1.avi"/></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jpeg"/><Relationship Id="rId1" Type="http://schemas.openxmlformats.org/officeDocument/2006/relationships/tags" Target="../tags/tag8.xml"/><Relationship Id="rId2"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dl.stanford.edu/docs/display/SUSQUARED/SU2+Home" TargetMode="Externa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u2.stanford.edu/download.html" TargetMode="External"/><Relationship Id="rId3" Type="http://schemas.openxmlformats.org/officeDocument/2006/relationships/hyperlink" Target="http://github.com/su2cod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adl-public.stanford.edu/docs/display/SUSQUARED/SU2+Home" TargetMode="Externa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u2.stanford.edu/training.html" TargetMode="External"/><Relationship Id="rId3" Type="http://schemas.openxmlformats.org/officeDocument/2006/relationships/hyperlink" Target="http://www.cfd-online.com/Forums/su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457200" y="911026"/>
            <a:ext cx="8229600" cy="1608075"/>
          </a:xfrm>
        </p:spPr>
        <p:txBody>
          <a:bodyPr/>
          <a:lstStyle/>
          <a:p>
            <a:r>
              <a:rPr lang="en-US" dirty="0" smtClean="0"/>
              <a:t>Getting Started With SU</a:t>
            </a:r>
            <a:r>
              <a:rPr lang="en-US" baseline="30000" dirty="0" smtClean="0"/>
              <a:t>2</a:t>
            </a:r>
            <a:endParaRPr lang="en-US" baseline="30000" dirty="0">
              <a:latin typeface="Source Sans Pro Semibold" charset="0"/>
            </a:endParaRPr>
          </a:p>
        </p:txBody>
      </p:sp>
      <p:sp>
        <p:nvSpPr>
          <p:cNvPr id="3" name="Text Placeholder 2"/>
          <p:cNvSpPr>
            <a:spLocks noGrp="1"/>
          </p:cNvSpPr>
          <p:nvPr>
            <p:ph type="body" sz="quarter" idx="18"/>
          </p:nvPr>
        </p:nvSpPr>
        <p:spPr>
          <a:xfrm>
            <a:off x="1603375" y="4792693"/>
            <a:ext cx="6059488" cy="1340178"/>
          </a:xfrm>
        </p:spPr>
        <p:txBody>
          <a:bodyPr/>
          <a:lstStyle/>
          <a:p>
            <a:pPr marL="0" indent="0" fontAlgn="auto">
              <a:spcAft>
                <a:spcPts val="0"/>
              </a:spcAft>
              <a:defRPr/>
            </a:pPr>
            <a:endParaRPr lang="en-US" dirty="0" smtClean="0"/>
          </a:p>
          <a:p>
            <a:pPr marL="0" indent="0" fontAlgn="auto">
              <a:spcAft>
                <a:spcPts val="0"/>
              </a:spcAft>
              <a:defRPr/>
            </a:pPr>
            <a:r>
              <a:rPr lang="en-US" dirty="0" smtClean="0"/>
              <a:t>Francisco Palacios, Michael </a:t>
            </a:r>
            <a:r>
              <a:rPr lang="en-US" dirty="0" err="1" smtClean="0"/>
              <a:t>Colonno</a:t>
            </a:r>
            <a:r>
              <a:rPr lang="en-US" dirty="0" smtClean="0"/>
              <a:t>, </a:t>
            </a:r>
          </a:p>
          <a:p>
            <a:pPr marL="0" indent="0" fontAlgn="auto">
              <a:spcAft>
                <a:spcPts val="0"/>
              </a:spcAft>
              <a:defRPr/>
            </a:pPr>
            <a:r>
              <a:rPr lang="en-US" dirty="0" smtClean="0"/>
              <a:t>Thomas D. </a:t>
            </a:r>
            <a:r>
              <a:rPr lang="en-US" dirty="0" err="1" smtClean="0"/>
              <a:t>Economon</a:t>
            </a:r>
            <a:r>
              <a:rPr lang="en-US" dirty="0" smtClean="0"/>
              <a:t>, Juan J. Alonso</a:t>
            </a:r>
            <a:endParaRPr lang="en-US" dirty="0"/>
          </a:p>
          <a:p>
            <a:pPr marL="0" indent="0" fontAlgn="auto">
              <a:spcAft>
                <a:spcPts val="0"/>
              </a:spcAft>
              <a:defRPr/>
            </a:pPr>
            <a:r>
              <a:rPr lang="en-US" sz="1400" dirty="0" smtClean="0">
                <a:solidFill>
                  <a:schemeClr val="tx1"/>
                </a:solidFill>
              </a:rPr>
              <a:t>Department </a:t>
            </a:r>
            <a:r>
              <a:rPr lang="en-US" sz="1400" dirty="0">
                <a:solidFill>
                  <a:schemeClr val="tx1"/>
                </a:solidFill>
              </a:rPr>
              <a:t>of Aeronautics &amp; Astronautics</a:t>
            </a:r>
          </a:p>
          <a:p>
            <a:pPr marL="0" indent="0" fontAlgn="auto">
              <a:spcAft>
                <a:spcPts val="0"/>
              </a:spcAft>
              <a:defRPr/>
            </a:pPr>
            <a:r>
              <a:rPr lang="en-US" sz="1400" dirty="0">
                <a:solidFill>
                  <a:schemeClr val="tx1"/>
                </a:solidFill>
              </a:rPr>
              <a:t>Stanford University</a:t>
            </a:r>
          </a:p>
        </p:txBody>
      </p:sp>
      <p:sp>
        <p:nvSpPr>
          <p:cNvPr id="4" name="Subtitle 3"/>
          <p:cNvSpPr>
            <a:spLocks noGrp="1"/>
          </p:cNvSpPr>
          <p:nvPr>
            <p:ph type="subTitle" idx="1"/>
          </p:nvPr>
        </p:nvSpPr>
        <p:spPr>
          <a:xfrm>
            <a:off x="457200" y="3004547"/>
            <a:ext cx="8229600" cy="1094694"/>
          </a:xfrm>
        </p:spPr>
        <p:txBody>
          <a:bodyPr/>
          <a:lstStyle/>
          <a:p>
            <a:pPr fontAlgn="auto">
              <a:spcAft>
                <a:spcPts val="0"/>
              </a:spcAft>
              <a:defRPr/>
            </a:pPr>
            <a:r>
              <a:rPr lang="en-US" dirty="0" smtClean="0">
                <a:solidFill>
                  <a:schemeClr val="bg2"/>
                </a:solidFill>
                <a:ea typeface="+mn-ea"/>
                <a:cs typeface="+mn-cs"/>
              </a:rPr>
              <a:t>Code Installation, RANS Analysis, and Shape Design</a:t>
            </a:r>
          </a:p>
          <a:p>
            <a:pPr fontAlgn="auto">
              <a:spcAft>
                <a:spcPts val="0"/>
              </a:spcAft>
              <a:defRPr/>
            </a:pPr>
            <a:endParaRPr lang="en-US" dirty="0" smtClean="0">
              <a:solidFill>
                <a:schemeClr val="bg2"/>
              </a:solidFill>
              <a:ea typeface="+mn-ea"/>
              <a:cs typeface="+mn-cs"/>
            </a:endParaRPr>
          </a:p>
          <a:p>
            <a:pPr fontAlgn="auto">
              <a:spcAft>
                <a:spcPts val="0"/>
              </a:spcAft>
              <a:defRPr/>
            </a:pPr>
            <a:r>
              <a:rPr lang="en-US" dirty="0" smtClean="0">
                <a:solidFill>
                  <a:schemeClr val="bg2"/>
                </a:solidFill>
                <a:ea typeface="+mn-ea"/>
                <a:cs typeface="+mn-cs"/>
              </a:rPr>
              <a:t>July 1st, 2014</a:t>
            </a:r>
            <a:endParaRPr lang="en-US" dirty="0">
              <a:solidFill>
                <a:schemeClr val="bg2"/>
              </a:solidFill>
              <a:ea typeface="+mn-ea"/>
              <a:cs typeface="+mn-cs"/>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55624">
        <p:fade/>
      </p:transition>
    </mc:Choice>
    <mc:Fallback>
      <p:transition advTm="55624">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Building SU</a:t>
            </a:r>
            <a:r>
              <a:rPr lang="en-US" sz="3200" baseline="30000" dirty="0" smtClean="0"/>
              <a:t>2 </a:t>
            </a:r>
            <a:br>
              <a:rPr lang="en-US" sz="3200" baseline="30000" dirty="0" smtClean="0"/>
            </a:br>
            <a:r>
              <a:rPr lang="en-US" dirty="0" smtClean="0"/>
              <a:t>Tips for Hassle-Free Builds</a:t>
            </a:r>
            <a:endParaRPr lang="en-US" baseline="30000" dirty="0"/>
          </a:p>
        </p:txBody>
      </p:sp>
      <p:sp>
        <p:nvSpPr>
          <p:cNvPr id="5" name="Rounded Rectangle 4"/>
          <p:cNvSpPr/>
          <p:nvPr/>
        </p:nvSpPr>
        <p:spPr>
          <a:xfrm>
            <a:off x="1204080" y="1668583"/>
            <a:ext cx="6878103" cy="56504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 CGNS V3.1.4 without HDF5</a:t>
            </a:r>
          </a:p>
        </p:txBody>
      </p:sp>
      <p:sp>
        <p:nvSpPr>
          <p:cNvPr id="6" name="Rounded Rectangle 5"/>
          <p:cNvSpPr/>
          <p:nvPr/>
        </p:nvSpPr>
        <p:spPr>
          <a:xfrm>
            <a:off x="1204080" y="2781053"/>
            <a:ext cx="6878103" cy="1200028"/>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Use parallel make to accelerate the build, i.e., “$ make -</a:t>
            </a:r>
            <a:r>
              <a:rPr lang="en-US" sz="2000" dirty="0" err="1" smtClean="0"/>
              <a:t>j</a:t>
            </a:r>
            <a:r>
              <a:rPr lang="en-US" sz="2000" dirty="0" smtClean="0"/>
              <a:t> 24 install” to use 24 processes if you have a workstation with 24 cores.</a:t>
            </a:r>
          </a:p>
        </p:txBody>
      </p:sp>
      <p:sp>
        <p:nvSpPr>
          <p:cNvPr id="7" name="Rounded Rectangle 6"/>
          <p:cNvSpPr/>
          <p:nvPr/>
        </p:nvSpPr>
        <p:spPr>
          <a:xfrm>
            <a:off x="1204080" y="4507664"/>
            <a:ext cx="6878103" cy="1401906"/>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Recommended</a:t>
            </a:r>
            <a:r>
              <a:rPr lang="en-US" sz="2000" dirty="0" smtClean="0"/>
              <a:t>: For advanced features in SU2, Python scripts are available. Try out the free Python distribution (V2.X distribution) with built-in packages by </a:t>
            </a:r>
            <a:r>
              <a:rPr lang="en-US" sz="2000" dirty="0" err="1" smtClean="0"/>
              <a:t>Enthought</a:t>
            </a:r>
            <a:r>
              <a:rPr lang="en-US" sz="2000" dirty="0" smtClean="0"/>
              <a:t>: https://</a:t>
            </a:r>
            <a:r>
              <a:rPr lang="en-US" sz="2000" dirty="0" err="1" smtClean="0"/>
              <a:t>www.enthought.com/products/epd/free</a:t>
            </a:r>
            <a:r>
              <a:rPr lang="en-US" sz="2000" dirty="0" smtClean="0"/>
              <a:t>/</a:t>
            </a: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pPr>
              <a:buNone/>
            </a:pPr>
            <a:r>
              <a:rPr lang="en-US" dirty="0" smtClean="0">
                <a:solidFill>
                  <a:srgbClr val="434A44"/>
                </a:solidFill>
              </a:rPr>
              <a:t>	$ alias </a:t>
            </a:r>
            <a:r>
              <a:rPr lang="en-US" dirty="0" err="1" smtClean="0">
                <a:solidFill>
                  <a:srgbClr val="434A44"/>
                </a:solidFill>
              </a:rPr>
              <a:t>config_serial</a:t>
            </a:r>
            <a:r>
              <a:rPr lang="en-US" dirty="0" smtClean="0">
                <a:solidFill>
                  <a:srgbClr val="434A44"/>
                </a:solidFill>
              </a:rPr>
              <a:t>="./configure CXXFLAGS='-O3' --prefix=/Users/economon/SU2 --enable-</a:t>
            </a:r>
            <a:r>
              <a:rPr lang="en-US" dirty="0" err="1" smtClean="0">
                <a:solidFill>
                  <a:srgbClr val="434A44"/>
                </a:solidFill>
              </a:rPr>
              <a:t>tecio</a:t>
            </a:r>
            <a:r>
              <a:rPr lang="en-US" dirty="0" smtClean="0">
                <a:solidFill>
                  <a:srgbClr val="434A44"/>
                </a:solidFill>
              </a:rPr>
              <a:t>”</a:t>
            </a:r>
          </a:p>
          <a:p>
            <a:pPr>
              <a:buNone/>
            </a:pPr>
            <a:r>
              <a:rPr lang="en-US" dirty="0" smtClean="0">
                <a:solidFill>
                  <a:srgbClr val="434A44"/>
                </a:solidFill>
              </a:rPr>
              <a:t>	$ alias </a:t>
            </a:r>
            <a:r>
              <a:rPr lang="en-US" dirty="0" err="1" smtClean="0">
                <a:solidFill>
                  <a:srgbClr val="434A44"/>
                </a:solidFill>
              </a:rPr>
              <a:t>config_mpi</a:t>
            </a:r>
            <a:r>
              <a:rPr lang="en-US" dirty="0" smtClean="0">
                <a:solidFill>
                  <a:srgbClr val="434A44"/>
                </a:solidFill>
              </a:rPr>
              <a:t>="./configure --with-MPI=</a:t>
            </a:r>
            <a:r>
              <a:rPr lang="en-US" dirty="0" err="1" smtClean="0">
                <a:solidFill>
                  <a:srgbClr val="434A44"/>
                </a:solidFill>
              </a:rPr>
              <a:t>mpicxx</a:t>
            </a:r>
            <a:r>
              <a:rPr lang="en-US" dirty="0" smtClean="0">
                <a:solidFill>
                  <a:srgbClr val="434A44"/>
                </a:solidFill>
              </a:rPr>
              <a:t> --prefix=/Users/economon/SU2 --enable-</a:t>
            </a:r>
            <a:r>
              <a:rPr lang="en-US" dirty="0" err="1" smtClean="0">
                <a:solidFill>
                  <a:srgbClr val="434A44"/>
                </a:solidFill>
              </a:rPr>
              <a:t>tecio</a:t>
            </a:r>
            <a:r>
              <a:rPr lang="en-US" dirty="0" smtClean="0">
                <a:solidFill>
                  <a:srgbClr val="434A44"/>
                </a:solidFill>
              </a:rPr>
              <a:t> CXXFLAGS='-O3’ --with-CGNS-lib=/</a:t>
            </a:r>
            <a:r>
              <a:rPr lang="en-US" dirty="0" err="1" smtClean="0">
                <a:solidFill>
                  <a:srgbClr val="434A44"/>
                </a:solidFill>
              </a:rPr>
              <a:t>usr</a:t>
            </a:r>
            <a:r>
              <a:rPr lang="en-US" dirty="0" smtClean="0">
                <a:solidFill>
                  <a:srgbClr val="434A44"/>
                </a:solidFill>
              </a:rPr>
              <a:t>/local/lib --with-CGNS-include=/</a:t>
            </a:r>
            <a:r>
              <a:rPr lang="en-US" dirty="0" err="1" smtClean="0">
                <a:solidFill>
                  <a:srgbClr val="434A44"/>
                </a:solidFill>
              </a:rPr>
              <a:t>usr</a:t>
            </a:r>
            <a:r>
              <a:rPr lang="en-US" dirty="0" smtClean="0">
                <a:solidFill>
                  <a:srgbClr val="434A44"/>
                </a:solidFill>
              </a:rPr>
              <a:t>/local/include”</a:t>
            </a:r>
          </a:p>
          <a:p>
            <a:pPr>
              <a:buNone/>
            </a:pPr>
            <a:endParaRPr lang="en-US" dirty="0" smtClean="0">
              <a:solidFill>
                <a:srgbClr val="434A44"/>
              </a:solidFill>
            </a:endParaRPr>
          </a:p>
          <a:p>
            <a:pPr>
              <a:buNone/>
            </a:pPr>
            <a:endParaRPr lang="en-US" dirty="0"/>
          </a:p>
        </p:txBody>
      </p:sp>
      <p:sp>
        <p:nvSpPr>
          <p:cNvPr id="4" name="Rounded Rectangle 3"/>
          <p:cNvSpPr/>
          <p:nvPr/>
        </p:nvSpPr>
        <p:spPr>
          <a:xfrm>
            <a:off x="1440657" y="1830460"/>
            <a:ext cx="6878103" cy="1170475"/>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Add an alias for your configure command and set the environment variables in your ~/.</a:t>
            </a:r>
            <a:r>
              <a:rPr lang="en-US" sz="2000" dirty="0" err="1" smtClean="0"/>
              <a:t>bashrc</a:t>
            </a:r>
            <a:r>
              <a:rPr lang="en-US" sz="2000" dirty="0" smtClean="0"/>
              <a:t> file (steps 2 and 4 on the previous slide).</a:t>
            </a:r>
          </a:p>
        </p:txBody>
      </p:sp>
      <p:sp>
        <p:nvSpPr>
          <p:cNvPr id="5" name="Title 2"/>
          <p:cNvSpPr>
            <a:spLocks noGrp="1"/>
          </p:cNvSpPr>
          <p:nvPr>
            <p:ph type="title"/>
          </p:nvPr>
        </p:nvSpPr>
        <p:spPr>
          <a:xfrm>
            <a:off x="949325" y="479425"/>
            <a:ext cx="7707313" cy="650875"/>
          </a:xfrm>
        </p:spPr>
        <p:txBody>
          <a:bodyPr/>
          <a:lstStyle/>
          <a:p>
            <a:r>
              <a:rPr lang="en-US" sz="3200" dirty="0" smtClean="0"/>
              <a:t>Building SU</a:t>
            </a:r>
            <a:r>
              <a:rPr lang="en-US" sz="3200" baseline="30000" dirty="0" smtClean="0"/>
              <a:t>2 </a:t>
            </a:r>
            <a:br>
              <a:rPr lang="en-US" sz="3200" baseline="30000" dirty="0" smtClean="0"/>
            </a:br>
            <a:r>
              <a:rPr lang="en-US" dirty="0" smtClean="0"/>
              <a:t>Tips for Hassle-Free Builds</a:t>
            </a:r>
            <a:endParaRPr lang="en-US" baseline="30000" dirty="0"/>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en-US" dirty="0" smtClean="0"/>
              <a:t/>
            </a:r>
            <a:br>
              <a:rPr lang="en-US" dirty="0" smtClean="0"/>
            </a:br>
            <a:r>
              <a:rPr lang="en-US" dirty="0" smtClean="0"/>
              <a:t/>
            </a:r>
            <a:br>
              <a:rPr lang="en-US" dirty="0" smtClean="0"/>
            </a:br>
            <a:r>
              <a:rPr lang="en-US" dirty="0" smtClean="0">
                <a:solidFill>
                  <a:srgbClr val="434A44"/>
                </a:solidFill>
              </a:rPr>
              <a:t>$ export SU2_RUN="/home/economon/SU2/bin”</a:t>
            </a:r>
            <a:br>
              <a:rPr lang="en-US" dirty="0" smtClean="0">
                <a:solidFill>
                  <a:srgbClr val="434A44"/>
                </a:solidFill>
              </a:rPr>
            </a:br>
            <a:r>
              <a:rPr lang="en-US" dirty="0" smtClean="0">
                <a:solidFill>
                  <a:srgbClr val="434A44"/>
                </a:solidFill>
              </a:rPr>
              <a:t>$ export SU2_HOME="/home/economon/SU2”</a:t>
            </a:r>
            <a:br>
              <a:rPr lang="en-US" dirty="0" smtClean="0">
                <a:solidFill>
                  <a:srgbClr val="434A44"/>
                </a:solidFill>
              </a:rPr>
            </a:br>
            <a:r>
              <a:rPr lang="en-US" dirty="0" smtClean="0">
                <a:solidFill>
                  <a:srgbClr val="434A44"/>
                </a:solidFill>
              </a:rPr>
              <a:t>$ export PATH=$SU2_RUN:$PATH</a:t>
            </a:r>
            <a:br>
              <a:rPr lang="en-US" dirty="0" smtClean="0">
                <a:solidFill>
                  <a:srgbClr val="434A44"/>
                </a:solidFill>
              </a:rPr>
            </a:br>
            <a:r>
              <a:rPr lang="en-US" dirty="0" smtClean="0">
                <a:solidFill>
                  <a:srgbClr val="434A44"/>
                </a:solidFill>
              </a:rPr>
              <a:t>$ export PYTHONPATH=$SU2_RUN:$PYTHONPATH</a:t>
            </a:r>
          </a:p>
        </p:txBody>
      </p:sp>
      <p:sp>
        <p:nvSpPr>
          <p:cNvPr id="4" name="Title 2"/>
          <p:cNvSpPr>
            <a:spLocks noGrp="1"/>
          </p:cNvSpPr>
          <p:nvPr>
            <p:ph type="title"/>
          </p:nvPr>
        </p:nvSpPr>
        <p:spPr>
          <a:xfrm>
            <a:off x="949325" y="479425"/>
            <a:ext cx="7707313" cy="650875"/>
          </a:xfrm>
        </p:spPr>
        <p:txBody>
          <a:bodyPr/>
          <a:lstStyle/>
          <a:p>
            <a:r>
              <a:rPr lang="en-US" sz="3200" dirty="0" smtClean="0"/>
              <a:t>Building SU</a:t>
            </a:r>
            <a:r>
              <a:rPr lang="en-US" sz="3200" baseline="30000" dirty="0" smtClean="0"/>
              <a:t>2 </a:t>
            </a:r>
            <a:br>
              <a:rPr lang="en-US" sz="3200" baseline="30000" dirty="0" smtClean="0"/>
            </a:br>
            <a:r>
              <a:rPr lang="en-US" dirty="0" smtClean="0"/>
              <a:t>Tips for Hassle-Free Builds</a:t>
            </a:r>
            <a:endParaRPr lang="en-US" baseline="30000" dirty="0"/>
          </a:p>
        </p:txBody>
      </p:sp>
      <p:sp>
        <p:nvSpPr>
          <p:cNvPr id="5" name="Rounded Rectangle 4"/>
          <p:cNvSpPr/>
          <p:nvPr/>
        </p:nvSpPr>
        <p:spPr>
          <a:xfrm>
            <a:off x="1133079" y="3611112"/>
            <a:ext cx="7185682" cy="2017242"/>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Note the order of the PATH variable. $SU2_RUN appears before $PATH in this case. If $PATH comes before $SU2_RUN, make sure that there are not any previous versions of SU2 installed in other locations in your PATH, otherwise it may use old versions and cause headaches… </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71982" y="1724335"/>
            <a:ext cx="3885734" cy="3197656"/>
          </a:xfrm>
        </p:spPr>
        <p:txBody>
          <a:bodyPr>
            <a:normAutofit/>
          </a:bodyPr>
          <a:lstStyle/>
          <a:p>
            <a:pPr>
              <a:defRPr/>
            </a:pPr>
            <a:r>
              <a:rPr lang="en-US" sz="1800" b="1" dirty="0" smtClean="0">
                <a:solidFill>
                  <a:schemeClr val="bg2">
                    <a:lumMod val="20000"/>
                    <a:lumOff val="80000"/>
                  </a:schemeClr>
                </a:solidFill>
                <a:ea typeface="ＭＳ Ｐゴシック" charset="-128"/>
              </a:rPr>
              <a:t>Getting Started</a:t>
            </a:r>
          </a:p>
          <a:p>
            <a:pPr>
              <a:defRPr/>
            </a:pPr>
            <a:endParaRPr lang="en-US" sz="1800" b="1" dirty="0" smtClean="0">
              <a:solidFill>
                <a:schemeClr val="bg2"/>
              </a:solidFill>
              <a:ea typeface="ＭＳ Ｐゴシック" charset="-128"/>
            </a:endParaRPr>
          </a:p>
          <a:p>
            <a:pPr>
              <a:defRPr/>
            </a:pPr>
            <a:r>
              <a:rPr lang="en-US" sz="1800" b="1" dirty="0" smtClean="0">
                <a:solidFill>
                  <a:schemeClr val="bg2">
                    <a:lumMod val="20000"/>
                    <a:lumOff val="80000"/>
                  </a:schemeClr>
                </a:solidFill>
                <a:ea typeface="ＭＳ Ｐゴシック" charset="-128"/>
              </a:rPr>
              <a:t>Building SU</a:t>
            </a:r>
            <a:r>
              <a:rPr lang="en-US" sz="1800" b="1" baseline="30000" dirty="0" smtClean="0">
                <a:solidFill>
                  <a:schemeClr val="bg2">
                    <a:lumMod val="20000"/>
                    <a:lumOff val="80000"/>
                  </a:schemeClr>
                </a:solidFill>
                <a:ea typeface="ＭＳ Ｐゴシック" charset="-128"/>
              </a:rPr>
              <a:t>2</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rgbClr val="8C1515"/>
                </a:solidFill>
                <a:ea typeface="ＭＳ Ｐゴシック" charset="-128"/>
              </a:rPr>
              <a:t>ANALYSIS Example:</a:t>
            </a:r>
          </a:p>
          <a:p>
            <a:pPr>
              <a:defRPr/>
            </a:pPr>
            <a:r>
              <a:rPr lang="en-US" sz="1800" b="1" dirty="0" err="1" smtClean="0">
                <a:solidFill>
                  <a:srgbClr val="8C1515"/>
                </a:solidFill>
                <a:ea typeface="ＭＳ Ｐゴシック" charset="-128"/>
              </a:rPr>
              <a:t>Onera</a:t>
            </a:r>
            <a:r>
              <a:rPr lang="en-US" sz="1800" b="1" dirty="0" smtClean="0">
                <a:solidFill>
                  <a:srgbClr val="8C1515"/>
                </a:solidFill>
                <a:ea typeface="ＭＳ Ｐゴシック" charset="-128"/>
              </a:rPr>
              <a:t> m6 wing</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DESIGN EXAMPLE:</a:t>
            </a:r>
          </a:p>
          <a:p>
            <a:pPr>
              <a:defRPr/>
            </a:pPr>
            <a:r>
              <a:rPr lang="en-US" sz="1800" b="1" dirty="0" smtClean="0">
                <a:solidFill>
                  <a:schemeClr val="bg2">
                    <a:lumMod val="20000"/>
                    <a:lumOff val="80000"/>
                  </a:schemeClr>
                </a:solidFill>
                <a:ea typeface="ＭＳ Ｐゴシック" charset="-128"/>
              </a:rPr>
              <a:t>ONERA M6 Wing</a:t>
            </a:r>
          </a:p>
        </p:txBody>
      </p:sp>
      <p:pic>
        <p:nvPicPr>
          <p:cNvPr id="4" name="Picture 3" descr="pressure.png"/>
          <p:cNvPicPr>
            <a:picLocks noChangeAspect="1"/>
          </p:cNvPicPr>
          <p:nvPr/>
        </p:nvPicPr>
        <p:blipFill>
          <a:blip r:embed="rId2">
            <a:clrChange>
              <a:clrFrom>
                <a:srgbClr val="FFFFFF"/>
              </a:clrFrom>
              <a:clrTo>
                <a:srgbClr val="FFFFFF">
                  <a:alpha val="0"/>
                </a:srgbClr>
              </a:clrTo>
            </a:clrChange>
          </a:blip>
          <a:stretch>
            <a:fillRect/>
          </a:stretch>
        </p:blipFill>
        <p:spPr>
          <a:xfrm>
            <a:off x="4748625" y="1894283"/>
            <a:ext cx="3639757" cy="323938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251463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9613">
        <p:fade/>
      </p:transition>
    </mc:Choice>
    <mc:Fallback>
      <p:transition advTm="9613">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dirty="0" smtClean="0">
                <a:solidFill>
                  <a:srgbClr val="FFFFFF"/>
                </a:solidFill>
              </a:rPr>
              <a:t>Optimal </a:t>
            </a:r>
            <a:r>
              <a:rPr sz="3900" dirty="0">
                <a:solidFill>
                  <a:srgbClr val="FFFFFF"/>
                </a:solidFill>
              </a:rPr>
              <a:t>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14</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solidFill>
                  <a:schemeClr val="bg1">
                    <a:lumMod val="65000"/>
                  </a:schemeClr>
                </a:solidFill>
              </a:rPr>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9" name="Picture 18" descr="Grid_Info.png"/>
          <p:cNvPicPr>
            <a:picLocks noChangeAspect="1"/>
          </p:cNvPicPr>
          <p:nvPr/>
        </p:nvPicPr>
        <p:blipFill>
          <a:blip r:embed="rId2"/>
          <a:stretch>
            <a:fillRect/>
          </a:stretch>
        </p:blipFill>
        <p:spPr>
          <a:xfrm>
            <a:off x="4579938" y="1799159"/>
            <a:ext cx="4305300" cy="905941"/>
          </a:xfrm>
          <a:prstGeom prst="rect">
            <a:avLst/>
          </a:prstGeom>
        </p:spPr>
      </p:pic>
      <p:pic>
        <p:nvPicPr>
          <p:cNvPr id="20" name="Picture 19" descr="mesh&amp;bcs.png"/>
          <p:cNvPicPr>
            <a:picLocks noChangeAspect="1"/>
          </p:cNvPicPr>
          <p:nvPr/>
        </p:nvPicPr>
        <p:blipFill>
          <a:blip r:embed="rId3">
            <a:clrChange>
              <a:clrFrom>
                <a:srgbClr val="FFFFFF"/>
              </a:clrFrom>
              <a:clrTo>
                <a:srgbClr val="FFFFFF">
                  <a:alpha val="0"/>
                </a:srgbClr>
              </a:clrTo>
            </a:clrChange>
          </a:blip>
          <a:stretch>
            <a:fillRect/>
          </a:stretch>
        </p:blipFill>
        <p:spPr>
          <a:xfrm>
            <a:off x="3831277" y="2705100"/>
            <a:ext cx="3657600" cy="3131858"/>
          </a:xfrm>
          <a:prstGeom prst="rect">
            <a:avLst/>
          </a:prstGeom>
        </p:spPr>
      </p:pic>
      <p:pic>
        <p:nvPicPr>
          <p:cNvPr id="21" name="Picture 20" descr="surface_mesh.png"/>
          <p:cNvPicPr>
            <a:picLocks noChangeAspect="1"/>
          </p:cNvPicPr>
          <p:nvPr/>
        </p:nvPicPr>
        <p:blipFill>
          <a:blip r:embed="rId4">
            <a:clrChange>
              <a:clrFrom>
                <a:srgbClr val="FFFFFF"/>
              </a:clrFrom>
              <a:clrTo>
                <a:srgbClr val="FFFFFF">
                  <a:alpha val="0"/>
                </a:srgbClr>
              </a:clrTo>
            </a:clrChange>
          </a:blip>
          <a:stretch>
            <a:fillRect/>
          </a:stretch>
        </p:blipFill>
        <p:spPr>
          <a:xfrm>
            <a:off x="5943600" y="3492501"/>
            <a:ext cx="3200400" cy="2845785"/>
          </a:xfrm>
          <a:prstGeom prst="rect">
            <a:avLst/>
          </a:prstGeom>
        </p:spPr>
      </p:pic>
      <p:pic>
        <p:nvPicPr>
          <p:cNvPr id="10" name="Picture 9" descr="mesh.png"/>
          <p:cNvPicPr>
            <a:picLocks noChangeAspect="1"/>
          </p:cNvPicPr>
          <p:nvPr/>
        </p:nvPicPr>
        <p:blipFill>
          <a:blip r:embed="rId5"/>
          <a:stretch>
            <a:fillRect/>
          </a:stretch>
        </p:blipFill>
        <p:spPr>
          <a:xfrm>
            <a:off x="4579938" y="1438544"/>
            <a:ext cx="4558598" cy="25978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dirty="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15</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solidFill>
                  <a:schemeClr val="bg1">
                    <a:lumMod val="65000"/>
                  </a:schemeClr>
                </a:solidFill>
              </a:rPr>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2" name="Picture 11" descr="physics.png"/>
          <p:cNvPicPr>
            <a:picLocks noChangeAspect="1"/>
          </p:cNvPicPr>
          <p:nvPr/>
        </p:nvPicPr>
        <p:blipFill>
          <a:blip r:embed="rId2"/>
          <a:stretch>
            <a:fillRect/>
          </a:stretch>
        </p:blipFill>
        <p:spPr>
          <a:xfrm>
            <a:off x="4440749" y="2720555"/>
            <a:ext cx="4444489" cy="1510474"/>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16</a:t>
            </a:fld>
            <a:endParaRPr sz="2500">
              <a:solidFill>
                <a:srgbClr val="FFFFFF"/>
              </a:solidFill>
            </a:endParaRPr>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t>Set proper conditions for a viscous simulation.</a:t>
            </a:r>
          </a:p>
          <a:p>
            <a:pPr marL="514350" indent="-514350">
              <a:buFont typeface="+mj-lt"/>
              <a:buAutoNum type="arabicPeriod"/>
            </a:pPr>
            <a:r>
              <a:rPr lang="en-US" sz="2000" dirty="0" smtClean="0">
                <a:solidFill>
                  <a:schemeClr val="bg1">
                    <a:lumMod val="65000"/>
                  </a:schemeClr>
                </a:solidFill>
              </a:rPr>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sp>
        <p:nvSpPr>
          <p:cNvPr id="10" name="TextBox 9"/>
          <p:cNvSpPr txBox="1"/>
          <p:nvPr/>
        </p:nvSpPr>
        <p:spPr>
          <a:xfrm>
            <a:off x="4686300" y="1558369"/>
            <a:ext cx="4102100" cy="4185761"/>
          </a:xfrm>
          <a:prstGeom prst="rect">
            <a:avLst/>
          </a:prstGeom>
          <a:noFill/>
        </p:spPr>
        <p:txBody>
          <a:bodyPr wrap="square" rtlCol="0">
            <a:spAutoFit/>
          </a:bodyPr>
          <a:lstStyle/>
          <a:p>
            <a:pPr marL="228600" indent="-228600"/>
            <a:r>
              <a:rPr lang="en-US" sz="1400" dirty="0" smtClean="0">
                <a:latin typeface="+mn-lt"/>
              </a:rPr>
              <a:t>How are the flow conditions set inside SU2?</a:t>
            </a:r>
            <a:br>
              <a:rPr lang="en-US" sz="1400" dirty="0" smtClean="0">
                <a:latin typeface="+mn-lt"/>
              </a:rPr>
            </a:br>
            <a:endParaRPr lang="en-US" sz="1400" dirty="0" smtClean="0">
              <a:latin typeface="+mn-lt"/>
            </a:endParaRPr>
          </a:p>
          <a:p>
            <a:pPr marL="228600" indent="-228600">
              <a:buFont typeface="+mj-lt"/>
              <a:buAutoNum type="alphaLcParenR"/>
            </a:pPr>
            <a:r>
              <a:rPr lang="en-US" sz="1400" dirty="0" smtClean="0">
                <a:latin typeface="+mn-lt"/>
              </a:rPr>
              <a:t>Store the gas constants and </a:t>
            </a:r>
            <a:r>
              <a:rPr lang="en-US" sz="1400" dirty="0" err="1" smtClean="0">
                <a:latin typeface="+mn-lt"/>
              </a:rPr>
              <a:t>freestream</a:t>
            </a:r>
            <a:r>
              <a:rPr lang="en-US" sz="1400" dirty="0" smtClean="0">
                <a:latin typeface="+mn-lt"/>
              </a:rPr>
              <a:t> temperature, then calculate the speed of sound.</a:t>
            </a:r>
          </a:p>
          <a:p>
            <a:pPr marL="228600" indent="-228600">
              <a:buFont typeface="+mj-lt"/>
              <a:buAutoNum type="alphaLcParenR"/>
            </a:pPr>
            <a:r>
              <a:rPr lang="en-US" sz="1400" dirty="0" smtClean="0">
                <a:latin typeface="+mn-lt"/>
              </a:rPr>
              <a:t>Calculate and store the </a:t>
            </a:r>
            <a:r>
              <a:rPr lang="en-US" sz="1400" dirty="0" err="1" smtClean="0">
                <a:latin typeface="+mn-lt"/>
              </a:rPr>
              <a:t>freestream</a:t>
            </a:r>
            <a:r>
              <a:rPr lang="en-US" sz="1400" dirty="0" smtClean="0">
                <a:latin typeface="+mn-lt"/>
              </a:rPr>
              <a:t> velocity from the Mach number &amp; </a:t>
            </a:r>
            <a:r>
              <a:rPr lang="en-US" sz="1400" dirty="0" err="1" smtClean="0">
                <a:latin typeface="+mn-lt"/>
              </a:rPr>
              <a:t>AoA</a:t>
            </a:r>
            <a:r>
              <a:rPr lang="en-US" sz="1400" dirty="0" smtClean="0">
                <a:latin typeface="+mn-lt"/>
              </a:rPr>
              <a:t>/sideslip angles.</a:t>
            </a:r>
          </a:p>
          <a:p>
            <a:pPr marL="228600" indent="-228600">
              <a:buFont typeface="+mj-lt"/>
              <a:buAutoNum type="alphaLcParenR"/>
            </a:pPr>
            <a:r>
              <a:rPr lang="en-US" sz="1400" dirty="0" smtClean="0">
                <a:latin typeface="+mn-lt"/>
              </a:rPr>
              <a:t>Compute the </a:t>
            </a:r>
            <a:r>
              <a:rPr lang="en-US" sz="1400" dirty="0" err="1" smtClean="0">
                <a:latin typeface="+mn-lt"/>
              </a:rPr>
              <a:t>freestream</a:t>
            </a:r>
            <a:r>
              <a:rPr lang="en-US" sz="1400" dirty="0" smtClean="0">
                <a:latin typeface="+mn-lt"/>
              </a:rPr>
              <a:t> viscosity from Sutherland's law and the supplied </a:t>
            </a:r>
            <a:r>
              <a:rPr lang="en-US" sz="1400" dirty="0" err="1" smtClean="0">
                <a:latin typeface="+mn-lt"/>
              </a:rPr>
              <a:t>freestream</a:t>
            </a:r>
            <a:r>
              <a:rPr lang="en-US" sz="1400" dirty="0" smtClean="0">
                <a:latin typeface="+mn-lt"/>
              </a:rPr>
              <a:t> temperature.</a:t>
            </a:r>
          </a:p>
          <a:p>
            <a:pPr marL="228600" indent="-228600">
              <a:buFont typeface="+mj-lt"/>
              <a:buAutoNum type="alphaLcParenR"/>
            </a:pPr>
            <a:r>
              <a:rPr lang="en-US" sz="1400" dirty="0" smtClean="0">
                <a:latin typeface="+mn-lt"/>
              </a:rPr>
              <a:t>Use the definition of the Reynolds number to find the </a:t>
            </a:r>
            <a:r>
              <a:rPr lang="en-US" sz="1400" dirty="0" err="1" smtClean="0">
                <a:latin typeface="+mn-lt"/>
              </a:rPr>
              <a:t>freestream</a:t>
            </a:r>
            <a:r>
              <a:rPr lang="en-US" sz="1400" dirty="0" smtClean="0">
                <a:latin typeface="+mn-lt"/>
              </a:rPr>
              <a:t> density from the supplied Reynolds information, </a:t>
            </a:r>
            <a:r>
              <a:rPr lang="en-US" sz="1400" dirty="0" err="1" smtClean="0">
                <a:latin typeface="+mn-lt"/>
              </a:rPr>
              <a:t>freestream</a:t>
            </a:r>
            <a:r>
              <a:rPr lang="en-US" sz="1400" dirty="0" smtClean="0">
                <a:latin typeface="+mn-lt"/>
              </a:rPr>
              <a:t> velocity, and </a:t>
            </a:r>
            <a:r>
              <a:rPr lang="en-US" sz="1400" dirty="0" err="1" smtClean="0">
                <a:latin typeface="+mn-lt"/>
              </a:rPr>
              <a:t>freestream</a:t>
            </a:r>
            <a:r>
              <a:rPr lang="en-US" sz="1400" dirty="0" smtClean="0">
                <a:latin typeface="+mn-lt"/>
              </a:rPr>
              <a:t> viscosity from step 3.</a:t>
            </a:r>
          </a:p>
          <a:p>
            <a:pPr marL="228600" indent="-228600">
              <a:buFont typeface="+mj-lt"/>
              <a:buAutoNum type="alphaLcParenR"/>
            </a:pPr>
            <a:r>
              <a:rPr lang="en-US" sz="1400" dirty="0" smtClean="0">
                <a:latin typeface="+mn-lt"/>
              </a:rPr>
              <a:t>Calculate the </a:t>
            </a:r>
            <a:r>
              <a:rPr lang="en-US" sz="1400" dirty="0" err="1" smtClean="0">
                <a:latin typeface="+mn-lt"/>
              </a:rPr>
              <a:t>freestream</a:t>
            </a:r>
            <a:r>
              <a:rPr lang="en-US" sz="1400" dirty="0" smtClean="0">
                <a:latin typeface="+mn-lt"/>
              </a:rPr>
              <a:t> pressure using the perfect gas law with the </a:t>
            </a:r>
            <a:r>
              <a:rPr lang="en-US" sz="1400" dirty="0" err="1" smtClean="0">
                <a:latin typeface="+mn-lt"/>
              </a:rPr>
              <a:t>freestream</a:t>
            </a:r>
            <a:r>
              <a:rPr lang="en-US" sz="1400" dirty="0" smtClean="0">
                <a:latin typeface="+mn-lt"/>
              </a:rPr>
              <a:t> temperature, specific gas constant, and </a:t>
            </a:r>
            <a:r>
              <a:rPr lang="en-US" sz="1400" dirty="0" err="1" smtClean="0">
                <a:latin typeface="+mn-lt"/>
              </a:rPr>
              <a:t>freestream</a:t>
            </a:r>
            <a:r>
              <a:rPr lang="en-US" sz="1400" dirty="0" smtClean="0">
                <a:latin typeface="+mn-lt"/>
              </a:rPr>
              <a:t> density from step 4.</a:t>
            </a:r>
          </a:p>
          <a:p>
            <a:pPr marL="228600" indent="-228600">
              <a:buFont typeface="+mj-lt"/>
              <a:buAutoNum type="alphaLcParenR"/>
            </a:pPr>
            <a:r>
              <a:rPr lang="en-US" sz="1400" dirty="0" smtClean="0">
                <a:solidFill>
                  <a:srgbClr val="000000"/>
                </a:solidFill>
                <a:latin typeface="+mn-lt"/>
              </a:rPr>
              <a:t>Perform any required non-dim.</a:t>
            </a:r>
            <a:endParaRPr lang="en-US" sz="1400" dirty="0">
              <a:solidFill>
                <a:srgbClr val="000000"/>
              </a:solidFill>
              <a:latin typeface="+mn-lt"/>
            </a:endParaRPr>
          </a:p>
        </p:txBody>
      </p:sp>
      <p:sp>
        <p:nvSpPr>
          <p:cNvPr id="13"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17</a:t>
            </a:fld>
            <a:endParaRPr sz="2500">
              <a:solidFill>
                <a:srgbClr val="FFFFFF"/>
              </a:solidFill>
            </a:endParaRPr>
          </a:p>
        </p:txBody>
      </p:sp>
      <p:sp>
        <p:nvSpPr>
          <p:cNvPr id="13"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5" name="Rounded Rectangle 14"/>
          <p:cNvSpPr/>
          <p:nvPr/>
        </p:nvSpPr>
        <p:spPr>
          <a:xfrm>
            <a:off x="1670913" y="1718131"/>
            <a:ext cx="6015313" cy="1301419"/>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Meshes should be in units of meters for viscous flows. Try the MESH_SCALE_CHANGE option in the configuration file.</a:t>
            </a:r>
            <a:endParaRPr lang="en-US" sz="2000" dirty="0"/>
          </a:p>
        </p:txBody>
      </p:sp>
      <p:pic>
        <p:nvPicPr>
          <p:cNvPr id="7" name="Picture 6" descr="scaling.png"/>
          <p:cNvPicPr>
            <a:picLocks noChangeAspect="1"/>
          </p:cNvPicPr>
          <p:nvPr/>
        </p:nvPicPr>
        <p:blipFill>
          <a:blip r:embed="rId2"/>
          <a:stretch>
            <a:fillRect/>
          </a:stretch>
        </p:blipFill>
        <p:spPr>
          <a:xfrm>
            <a:off x="1541215" y="3633561"/>
            <a:ext cx="6344223" cy="1615044"/>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18</a:t>
            </a:fld>
            <a:endParaRPr sz="2500">
              <a:solidFill>
                <a:srgbClr val="FFFFFF"/>
              </a:solidFill>
            </a:endParaRPr>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sp>
        <p:nvSpPr>
          <p:cNvPr id="12"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pic>
        <p:nvPicPr>
          <p:cNvPr id="13" name="Picture 12" descr="numerics.png"/>
          <p:cNvPicPr>
            <a:picLocks noChangeAspect="1"/>
          </p:cNvPicPr>
          <p:nvPr/>
        </p:nvPicPr>
        <p:blipFill>
          <a:blip r:embed="rId2"/>
          <a:stretch>
            <a:fillRect/>
          </a:stretch>
        </p:blipFill>
        <p:spPr>
          <a:xfrm>
            <a:off x="4518871" y="1080287"/>
            <a:ext cx="4446789" cy="5095026"/>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dirty="0">
                <a:solidFill>
                  <a:srgbClr val="FFFFFF"/>
                </a:solidFill>
              </a:rPr>
              <a:t>Optimal Shape </a:t>
            </a:r>
            <a:r>
              <a:rPr sz="3900" dirty="0" smtClean="0">
                <a:solidFill>
                  <a:srgbClr val="FFFFFF"/>
                </a:solidFill>
              </a:rPr>
              <a:t>Design</a:t>
            </a:r>
            <a:endParaRPr sz="3900" dirty="0">
              <a:solidFill>
                <a:srgbClr val="FFFFFF"/>
              </a:solidFill>
            </a:endParaRP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19</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t>Select numerical methods:</a:t>
            </a:r>
          </a:p>
          <a:p>
            <a:pPr marL="914400" lvl="1" indent="-514350">
              <a:buFont typeface="+mj-lt"/>
              <a:buAutoNum type="alphaUcPeriod"/>
            </a:pPr>
            <a:r>
              <a:rPr lang="en-US" sz="2000" dirty="0" smtClean="0">
                <a:solidFill>
                  <a:schemeClr val="tx1"/>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2" name="Picture 11" descr="dual_mesh.pdf"/>
          <p:cNvPicPr>
            <a:picLocks noChangeAspect="1"/>
          </p:cNvPicPr>
          <p:nvPr/>
        </p:nvPicPr>
        <p:blipFill>
          <a:blip r:embed="rId2"/>
          <a:stretch>
            <a:fillRect/>
          </a:stretch>
        </p:blipFill>
        <p:spPr>
          <a:xfrm>
            <a:off x="5143500" y="1130300"/>
            <a:ext cx="3028949" cy="2717562"/>
          </a:xfrm>
          <a:prstGeom prst="rect">
            <a:avLst/>
          </a:prstGeom>
          <a:ln w="19050" cap="flat" cmpd="sng" algn="ctr">
            <a:solidFill>
              <a:schemeClr val="tx1"/>
            </a:solidFill>
            <a:prstDash val="solid"/>
            <a:round/>
            <a:headEnd type="none" w="med" len="med"/>
            <a:tailEnd type="none" w="med" len="med"/>
          </a:ln>
        </p:spPr>
      </p:pic>
      <p:pic>
        <p:nvPicPr>
          <p:cNvPr id="14" name="Picture 13" descr="convective_mean.png"/>
          <p:cNvPicPr>
            <a:picLocks noChangeAspect="1"/>
          </p:cNvPicPr>
          <p:nvPr/>
        </p:nvPicPr>
        <p:blipFill>
          <a:blip r:embed="rId3"/>
          <a:stretch>
            <a:fillRect/>
          </a:stretch>
        </p:blipFill>
        <p:spPr>
          <a:xfrm>
            <a:off x="4291340" y="3991550"/>
            <a:ext cx="4736453" cy="1415120"/>
          </a:xfrm>
          <a:prstGeom prst="rect">
            <a:avLst/>
          </a:prstGeom>
        </p:spPr>
      </p:pic>
      <p:pic>
        <p:nvPicPr>
          <p:cNvPr id="15" name="Picture 14" descr="convective_turb.png"/>
          <p:cNvPicPr>
            <a:picLocks noChangeAspect="1"/>
          </p:cNvPicPr>
          <p:nvPr/>
        </p:nvPicPr>
        <p:blipFill>
          <a:blip r:embed="rId4"/>
          <a:stretch>
            <a:fillRect/>
          </a:stretch>
        </p:blipFill>
        <p:spPr>
          <a:xfrm>
            <a:off x="4291340" y="5510494"/>
            <a:ext cx="4852660" cy="62006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71982" y="1724334"/>
            <a:ext cx="3885734" cy="3409333"/>
          </a:xfrm>
        </p:spPr>
        <p:txBody>
          <a:bodyPr>
            <a:normAutofit/>
          </a:bodyPr>
          <a:lstStyle/>
          <a:p>
            <a:pPr>
              <a:defRPr/>
            </a:pPr>
            <a:r>
              <a:rPr lang="en-US" sz="1800" b="1" dirty="0" smtClean="0">
                <a:solidFill>
                  <a:schemeClr val="bg2"/>
                </a:solidFill>
                <a:ea typeface="ＭＳ Ｐゴシック" charset="-128"/>
              </a:rPr>
              <a:t>Getting Started</a:t>
            </a:r>
          </a:p>
          <a:p>
            <a:pPr>
              <a:defRPr/>
            </a:pPr>
            <a:endParaRPr lang="en-US" sz="1800" b="1" dirty="0" smtClean="0">
              <a:solidFill>
                <a:schemeClr val="bg2"/>
              </a:solidFill>
              <a:ea typeface="ＭＳ Ｐゴシック" charset="-128"/>
            </a:endParaRPr>
          </a:p>
          <a:p>
            <a:pPr>
              <a:defRPr/>
            </a:pPr>
            <a:r>
              <a:rPr lang="en-US" sz="1800" b="1" dirty="0" smtClean="0">
                <a:solidFill>
                  <a:schemeClr val="bg2"/>
                </a:solidFill>
                <a:ea typeface="ＭＳ Ｐゴシック" charset="-128"/>
              </a:rPr>
              <a:t>Building SU</a:t>
            </a:r>
            <a:r>
              <a:rPr lang="en-US" sz="1800" b="1" baseline="30000" dirty="0" smtClean="0">
                <a:solidFill>
                  <a:schemeClr val="bg2"/>
                </a:solidFill>
                <a:ea typeface="ＭＳ Ｐゴシック" charset="-128"/>
              </a:rPr>
              <a:t>2</a:t>
            </a:r>
          </a:p>
          <a:p>
            <a:pPr>
              <a:defRPr/>
            </a:pPr>
            <a:endParaRPr lang="en-US" sz="1800" b="1" dirty="0" smtClean="0">
              <a:solidFill>
                <a:schemeClr val="bg2"/>
              </a:solidFill>
              <a:ea typeface="ＭＳ Ｐゴシック" charset="-128"/>
            </a:endParaRPr>
          </a:p>
          <a:p>
            <a:pPr>
              <a:defRPr/>
            </a:pPr>
            <a:r>
              <a:rPr lang="en-US" sz="1800" b="1" dirty="0" smtClean="0">
                <a:solidFill>
                  <a:schemeClr val="bg2"/>
                </a:solidFill>
                <a:ea typeface="ＭＳ Ｐゴシック" charset="-128"/>
              </a:rPr>
              <a:t>ANALYSIS Example:</a:t>
            </a:r>
          </a:p>
          <a:p>
            <a:pPr>
              <a:defRPr/>
            </a:pPr>
            <a:r>
              <a:rPr lang="en-US" sz="1800" b="1" dirty="0" err="1" smtClean="0">
                <a:solidFill>
                  <a:schemeClr val="bg2"/>
                </a:solidFill>
                <a:ea typeface="ＭＳ Ｐゴシック" charset="-128"/>
              </a:rPr>
              <a:t>Onera</a:t>
            </a:r>
            <a:r>
              <a:rPr lang="en-US" sz="1800" b="1" dirty="0" smtClean="0">
                <a:solidFill>
                  <a:schemeClr val="bg2"/>
                </a:solidFill>
                <a:ea typeface="ＭＳ Ｐゴシック" charset="-128"/>
              </a:rPr>
              <a:t> m6 wing</a:t>
            </a:r>
          </a:p>
          <a:p>
            <a:pPr>
              <a:defRPr/>
            </a:pPr>
            <a:endParaRPr lang="en-US" sz="1800" b="1" dirty="0" smtClean="0">
              <a:solidFill>
                <a:schemeClr val="bg2"/>
              </a:solidFill>
              <a:ea typeface="ＭＳ Ｐゴシック" charset="-128"/>
            </a:endParaRPr>
          </a:p>
          <a:p>
            <a:pPr>
              <a:defRPr/>
            </a:pPr>
            <a:r>
              <a:rPr lang="en-US" sz="1800" b="1" dirty="0" smtClean="0">
                <a:solidFill>
                  <a:schemeClr val="bg2"/>
                </a:solidFill>
                <a:ea typeface="ＭＳ Ｐゴシック" charset="-128"/>
              </a:rPr>
              <a:t>DESIGN EXAMPLE:</a:t>
            </a:r>
          </a:p>
          <a:p>
            <a:pPr>
              <a:defRPr/>
            </a:pPr>
            <a:r>
              <a:rPr lang="en-US" sz="1800" b="1" dirty="0" smtClean="0">
                <a:solidFill>
                  <a:schemeClr val="bg2"/>
                </a:solidFill>
                <a:ea typeface="ＭＳ Ｐゴシック" charset="-128"/>
              </a:rPr>
              <a:t>ONERA M6 Wing</a:t>
            </a:r>
          </a:p>
        </p:txBody>
      </p:sp>
      <p:pic>
        <p:nvPicPr>
          <p:cNvPr id="5" name="Picture 4"/>
          <p:cNvPicPr>
            <a:picLocks noChangeAspect="1"/>
          </p:cNvPicPr>
          <p:nvPr/>
        </p:nvPicPr>
        <p:blipFill>
          <a:blip r:embed="rId2"/>
          <a:stretch>
            <a:fillRect/>
          </a:stretch>
        </p:blipFill>
        <p:spPr>
          <a:xfrm>
            <a:off x="5773913" y="2539215"/>
            <a:ext cx="2386429" cy="177957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251463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9613">
        <p:fade/>
      </p:transition>
    </mc:Choice>
    <mc:Fallback>
      <p:transition advTm="9613">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20</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tx1"/>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0" name="Picture 9" descr="gradients.png"/>
          <p:cNvPicPr>
            <a:picLocks noChangeAspect="1"/>
          </p:cNvPicPr>
          <p:nvPr/>
        </p:nvPicPr>
        <p:blipFill>
          <a:blip r:embed="rId2"/>
          <a:stretch>
            <a:fillRect/>
          </a:stretch>
        </p:blipFill>
        <p:spPr>
          <a:xfrm>
            <a:off x="3734185" y="4024037"/>
            <a:ext cx="5409815" cy="319363"/>
          </a:xfrm>
          <a:prstGeom prst="rect">
            <a:avLst/>
          </a:prstGeom>
        </p:spPr>
      </p:pic>
      <p:pic>
        <p:nvPicPr>
          <p:cNvPr id="12" name="Picture 11" descr="visc_method.png"/>
          <p:cNvPicPr>
            <a:picLocks noChangeAspect="1"/>
          </p:cNvPicPr>
          <p:nvPr/>
        </p:nvPicPr>
        <p:blipFill>
          <a:blip r:embed="rId3"/>
          <a:stretch>
            <a:fillRect/>
          </a:stretch>
        </p:blipFill>
        <p:spPr>
          <a:xfrm>
            <a:off x="3734185" y="4416700"/>
            <a:ext cx="5045796" cy="323850"/>
          </a:xfrm>
          <a:prstGeom prst="rect">
            <a:avLst/>
          </a:prstGeom>
        </p:spPr>
      </p:pic>
      <p:pic>
        <p:nvPicPr>
          <p:cNvPr id="13" name="Picture 12" descr="visc_turb.png"/>
          <p:cNvPicPr>
            <a:picLocks noChangeAspect="1"/>
          </p:cNvPicPr>
          <p:nvPr/>
        </p:nvPicPr>
        <p:blipFill>
          <a:blip r:embed="rId4"/>
          <a:stretch>
            <a:fillRect/>
          </a:stretch>
        </p:blipFill>
        <p:spPr>
          <a:xfrm>
            <a:off x="3734185" y="4740550"/>
            <a:ext cx="4883150" cy="363016"/>
          </a:xfrm>
          <a:prstGeom prst="rect">
            <a:avLst/>
          </a:prstGeom>
        </p:spPr>
      </p:pic>
      <p:pic>
        <p:nvPicPr>
          <p:cNvPr id="15" name="Picture 14" descr="dual_mesh.pdf"/>
          <p:cNvPicPr>
            <a:picLocks noChangeAspect="1"/>
          </p:cNvPicPr>
          <p:nvPr/>
        </p:nvPicPr>
        <p:blipFill>
          <a:blip r:embed="rId5"/>
          <a:stretch>
            <a:fillRect/>
          </a:stretch>
        </p:blipFill>
        <p:spPr>
          <a:xfrm>
            <a:off x="5143500" y="1130300"/>
            <a:ext cx="3028949" cy="2717562"/>
          </a:xfrm>
          <a:prstGeom prst="rect">
            <a:avLst/>
          </a:prstGeom>
          <a:ln w="19050" cap="flat" cmpd="sng" algn="ctr">
            <a:solidFill>
              <a:schemeClr val="tx1"/>
            </a:solidFill>
            <a:prstDash val="solid"/>
            <a:round/>
            <a:headEnd type="none" w="med" len="med"/>
            <a:tailEnd type="none" w="med" len="me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21</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tx1"/>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2" name="Picture 11" descr="time.png"/>
          <p:cNvPicPr>
            <a:picLocks noChangeAspect="1"/>
          </p:cNvPicPr>
          <p:nvPr/>
        </p:nvPicPr>
        <p:blipFill>
          <a:blip r:embed="rId2"/>
          <a:stretch>
            <a:fillRect/>
          </a:stretch>
        </p:blipFill>
        <p:spPr>
          <a:xfrm>
            <a:off x="5528109" y="2378299"/>
            <a:ext cx="3181730" cy="437602"/>
          </a:xfrm>
          <a:prstGeom prst="rect">
            <a:avLst/>
          </a:prstGeom>
          <a:ln>
            <a:noFill/>
          </a:ln>
        </p:spPr>
      </p:pic>
      <p:pic>
        <p:nvPicPr>
          <p:cNvPr id="13" name="Picture 12" descr="time_turb.png"/>
          <p:cNvPicPr>
            <a:picLocks noChangeAspect="1"/>
          </p:cNvPicPr>
          <p:nvPr/>
        </p:nvPicPr>
        <p:blipFill>
          <a:blip r:embed="rId3"/>
          <a:stretch>
            <a:fillRect/>
          </a:stretch>
        </p:blipFill>
        <p:spPr>
          <a:xfrm>
            <a:off x="5528109" y="2946899"/>
            <a:ext cx="2965829" cy="369513"/>
          </a:xfrm>
          <a:prstGeom prst="rect">
            <a:avLst/>
          </a:prstGeom>
          <a:ln>
            <a:noFill/>
          </a:ln>
        </p:spPr>
      </p:pic>
      <p:pic>
        <p:nvPicPr>
          <p:cNvPr id="14" name="Picture 13" descr="linear_solver.png"/>
          <p:cNvPicPr>
            <a:picLocks noChangeAspect="1"/>
          </p:cNvPicPr>
          <p:nvPr/>
        </p:nvPicPr>
        <p:blipFill>
          <a:blip r:embed="rId4"/>
          <a:stretch>
            <a:fillRect/>
          </a:stretch>
        </p:blipFill>
        <p:spPr>
          <a:xfrm>
            <a:off x="4141126" y="3544164"/>
            <a:ext cx="4883735" cy="1576639"/>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22</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tx1"/>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12" name="Picture 11" descr="convergence.png"/>
          <p:cNvPicPr>
            <a:picLocks noChangeAspect="1"/>
          </p:cNvPicPr>
          <p:nvPr/>
        </p:nvPicPr>
        <p:blipFill>
          <a:blip r:embed="rId2">
            <a:clrChange>
              <a:clrFrom>
                <a:srgbClr val="FFFFFF"/>
              </a:clrFrom>
              <a:clrTo>
                <a:srgbClr val="FFFFFF">
                  <a:alpha val="0"/>
                </a:srgbClr>
              </a:clrTo>
            </a:clrChange>
          </a:blip>
          <a:stretch>
            <a:fillRect/>
          </a:stretch>
        </p:blipFill>
        <p:spPr>
          <a:xfrm>
            <a:off x="4356805" y="1014856"/>
            <a:ext cx="5072261" cy="4510758"/>
          </a:xfrm>
          <a:prstGeom prst="rect">
            <a:avLst/>
          </a:prstGeom>
        </p:spPr>
      </p:pic>
      <p:sp>
        <p:nvSpPr>
          <p:cNvPr id="14" name="TextBox 13"/>
          <p:cNvSpPr txBox="1"/>
          <p:nvPr/>
        </p:nvSpPr>
        <p:spPr>
          <a:xfrm>
            <a:off x="5008769" y="5415543"/>
            <a:ext cx="3876469" cy="307777"/>
          </a:xfrm>
          <a:prstGeom prst="rect">
            <a:avLst/>
          </a:prstGeom>
          <a:noFill/>
        </p:spPr>
        <p:txBody>
          <a:bodyPr wrap="none" rtlCol="0">
            <a:spAutoFit/>
          </a:bodyPr>
          <a:lstStyle/>
          <a:p>
            <a:r>
              <a:rPr lang="en-US" sz="1400" dirty="0" err="1" smtClean="0"/>
              <a:t>Multigrid</a:t>
            </a:r>
            <a:r>
              <a:rPr lang="en-US" sz="1400" dirty="0" smtClean="0"/>
              <a:t> example with the </a:t>
            </a:r>
            <a:r>
              <a:rPr lang="en-US" sz="1400" dirty="0" err="1" smtClean="0"/>
              <a:t>inviscid</a:t>
            </a:r>
            <a:r>
              <a:rPr lang="en-US" sz="1400" dirty="0" smtClean="0"/>
              <a:t> ONERA M6</a:t>
            </a:r>
            <a:endParaRPr lang="en-US" sz="1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smtClean="0">
                <a:solidFill>
                  <a:srgbClr val="FFFFFF"/>
                </a:solidFill>
              </a:rPr>
              <a:pPr lvl="0">
                <a:defRPr sz="1800">
                  <a:solidFill>
                    <a:srgbClr val="000000"/>
                  </a:solidFill>
                </a:defRPr>
              </a:pPr>
              <a:t>23</a:t>
            </a:fld>
            <a:endParaRPr sz="2500" dirty="0">
              <a:solidFill>
                <a:srgbClr val="FFFFFF"/>
              </a:solidFill>
            </a:endParaRPr>
          </a:p>
        </p:txBody>
      </p:sp>
      <p:sp>
        <p:nvSpPr>
          <p:cNvPr id="13"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5" name="Rounded Rectangle 14"/>
          <p:cNvSpPr/>
          <p:nvPr/>
        </p:nvSpPr>
        <p:spPr>
          <a:xfrm>
            <a:off x="1670913" y="5179294"/>
            <a:ext cx="6197928" cy="994314"/>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There are many knobs available for tuning the agglomeration </a:t>
            </a:r>
            <a:r>
              <a:rPr lang="en-US" sz="2000" dirty="0" err="1" smtClean="0"/>
              <a:t>multigrid</a:t>
            </a:r>
            <a:r>
              <a:rPr lang="en-US" sz="2000" dirty="0" smtClean="0"/>
              <a:t> in the configuration file.</a:t>
            </a:r>
            <a:endParaRPr lang="en-US" sz="2000" dirty="0"/>
          </a:p>
        </p:txBody>
      </p:sp>
      <p:pic>
        <p:nvPicPr>
          <p:cNvPr id="6" name="Picture 5" descr="multigrid.png"/>
          <p:cNvPicPr>
            <a:picLocks noChangeAspect="1"/>
          </p:cNvPicPr>
          <p:nvPr/>
        </p:nvPicPr>
        <p:blipFill>
          <a:blip r:embed="rId2"/>
          <a:stretch>
            <a:fillRect/>
          </a:stretch>
        </p:blipFill>
        <p:spPr>
          <a:xfrm>
            <a:off x="2216967" y="1154987"/>
            <a:ext cx="4724213" cy="3668667"/>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24</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solidFill>
                  <a:schemeClr val="bg1">
                    <a:lumMod val="65000"/>
                  </a:schemeClr>
                </a:solidFill>
              </a:rPr>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t>Run the analysis.</a:t>
            </a:r>
          </a:p>
          <a:p>
            <a:pPr marL="514350" indent="-514350">
              <a:buFont typeface="+mj-lt"/>
              <a:buAutoNum type="arabicPeriod"/>
            </a:pPr>
            <a:r>
              <a:rPr lang="en-US" sz="2000" dirty="0" smtClean="0">
                <a:solidFill>
                  <a:schemeClr val="bg1">
                    <a:lumMod val="65000"/>
                  </a:schemeClr>
                </a:solidFill>
              </a:rPr>
              <a:t>Post-process the results</a:t>
            </a:r>
            <a:r>
              <a:rPr lang="en-US" dirty="0" smtClean="0">
                <a:solidFill>
                  <a:schemeClr val="bg1">
                    <a:lumMod val="65000"/>
                  </a:schemeClr>
                </a:solidFill>
              </a:rPr>
              <a:t>.</a:t>
            </a:r>
          </a:p>
        </p:txBody>
      </p:sp>
      <p:pic>
        <p:nvPicPr>
          <p:cNvPr id="22" name="Picture 21" descr="console_output.png"/>
          <p:cNvPicPr>
            <a:picLocks noChangeAspect="1"/>
          </p:cNvPicPr>
          <p:nvPr/>
        </p:nvPicPr>
        <p:blipFill>
          <a:blip r:embed="rId2"/>
          <a:stretch>
            <a:fillRect/>
          </a:stretch>
        </p:blipFill>
        <p:spPr>
          <a:xfrm>
            <a:off x="4585402" y="2912532"/>
            <a:ext cx="4324145" cy="2859617"/>
          </a:xfrm>
          <a:prstGeom prst="rect">
            <a:avLst/>
          </a:prstGeom>
        </p:spPr>
      </p:pic>
      <p:sp>
        <p:nvSpPr>
          <p:cNvPr id="23" name="TextBox 22"/>
          <p:cNvSpPr txBox="1"/>
          <p:nvPr/>
        </p:nvSpPr>
        <p:spPr>
          <a:xfrm>
            <a:off x="4733958" y="1626267"/>
            <a:ext cx="4151280" cy="1015663"/>
          </a:xfrm>
          <a:prstGeom prst="rect">
            <a:avLst/>
          </a:prstGeom>
          <a:noFill/>
        </p:spPr>
        <p:txBody>
          <a:bodyPr wrap="square" rtlCol="0">
            <a:spAutoFit/>
          </a:bodyPr>
          <a:lstStyle/>
          <a:p>
            <a:r>
              <a:rPr lang="en-US" sz="1500" dirty="0" smtClean="0"/>
              <a:t>The files for this case can be found in TestCases/rans/oneram6/. Run the case with:</a:t>
            </a:r>
          </a:p>
          <a:p>
            <a:endParaRPr lang="en-US" sz="1500" dirty="0" smtClean="0"/>
          </a:p>
          <a:p>
            <a:r>
              <a:rPr lang="en-US" sz="1500" dirty="0" smtClean="0"/>
              <a:t>$ SU2_CFD turb_ONERAM6.cfg</a:t>
            </a:r>
            <a:endParaRPr lang="en-US" sz="15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smtClean="0">
                <a:solidFill>
                  <a:srgbClr val="FFFFFF"/>
                </a:solidFill>
              </a:rPr>
              <a:pPr lvl="0">
                <a:defRPr sz="1800">
                  <a:solidFill>
                    <a:srgbClr val="000000"/>
                  </a:solidFill>
                </a:defRPr>
              </a:pPr>
              <a:t>25</a:t>
            </a:fld>
            <a:endParaRPr sz="2500" dirty="0">
              <a:solidFill>
                <a:srgbClr val="FFFFFF"/>
              </a:solidFill>
            </a:endParaRPr>
          </a:p>
        </p:txBody>
      </p:sp>
      <p:sp>
        <p:nvSpPr>
          <p:cNvPr id="13"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5" name="Rounded Rectangle 14"/>
          <p:cNvSpPr/>
          <p:nvPr/>
        </p:nvSpPr>
        <p:spPr>
          <a:xfrm>
            <a:off x="1313992" y="1303124"/>
            <a:ext cx="6985726" cy="994314"/>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Convergence can be controlled based on the residual (RESIDUAL) or by monitoring coefficients (CAUCHY).</a:t>
            </a:r>
            <a:endParaRPr lang="en-US" sz="2000" dirty="0"/>
          </a:p>
        </p:txBody>
      </p:sp>
      <p:pic>
        <p:nvPicPr>
          <p:cNvPr id="7" name="Picture 6" descr="convergence.png"/>
          <p:cNvPicPr>
            <a:picLocks noChangeAspect="1"/>
          </p:cNvPicPr>
          <p:nvPr/>
        </p:nvPicPr>
        <p:blipFill>
          <a:blip r:embed="rId2"/>
          <a:stretch>
            <a:fillRect/>
          </a:stretch>
        </p:blipFill>
        <p:spPr>
          <a:xfrm>
            <a:off x="1958909" y="2576522"/>
            <a:ext cx="5674406" cy="3490759"/>
          </a:xfrm>
          <a:prstGeom prst="rect">
            <a:avLst/>
          </a:prstGeom>
          <a:ln>
            <a:solidFill>
              <a:schemeClr val="tx1"/>
            </a:solidFill>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26</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sp>
        <p:nvSpPr>
          <p:cNvPr id="11" name="Marcador de contenido 2"/>
          <p:cNvSpPr txBox="1">
            <a:spLocks/>
          </p:cNvSpPr>
          <p:nvPr/>
        </p:nvSpPr>
        <p:spPr>
          <a:xfrm>
            <a:off x="617119" y="1190625"/>
            <a:ext cx="3968283" cy="2460625"/>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Arial"/>
              <a:buChar char="•"/>
              <a:defRPr kern="1200" spc="20">
                <a:solidFill>
                  <a:schemeClr val="tx1"/>
                </a:solidFill>
                <a:latin typeface="+mn-lt"/>
                <a:ea typeface="ＭＳ Ｐゴシック" charset="0"/>
                <a:cs typeface="ＭＳ Ｐゴシック" charset="0"/>
              </a:defRPr>
            </a:lvl1pPr>
            <a:lvl2pPr marL="342900"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2pPr>
            <a:lvl3pPr marL="687388"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3pPr>
            <a:lvl4pPr marL="1030287"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4pPr>
            <a:lvl5pPr marL="1374775" indent="-342900" algn="l" defTabSz="457200" rtl="0" eaLnBrk="1" fontAlgn="base" hangingPunct="1">
              <a:spcBef>
                <a:spcPct val="20000"/>
              </a:spcBef>
              <a:spcAft>
                <a:spcPct val="0"/>
              </a:spcAft>
              <a:buClr>
                <a:schemeClr val="bg2"/>
              </a:buClr>
              <a:buSzPct val="70000"/>
              <a:buFont typeface="Arial"/>
              <a:buChar char="•"/>
              <a:defRPr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000" dirty="0" smtClean="0">
                <a:solidFill>
                  <a:schemeClr val="bg1">
                    <a:lumMod val="65000"/>
                  </a:schemeClr>
                </a:solidFill>
              </a:rPr>
              <a:t>Prepare geometry &amp; mesh beforehand.</a:t>
            </a:r>
          </a:p>
          <a:p>
            <a:pPr marL="514350" indent="-514350">
              <a:buFont typeface="+mj-lt"/>
              <a:buAutoNum type="arabicPeriod"/>
            </a:pPr>
            <a:r>
              <a:rPr lang="en-US" sz="2000" dirty="0" smtClean="0">
                <a:solidFill>
                  <a:schemeClr val="bg1">
                    <a:lumMod val="65000"/>
                  </a:schemeClr>
                </a:solidFill>
              </a:rPr>
              <a:t>Choose appropriate physics.</a:t>
            </a:r>
          </a:p>
          <a:p>
            <a:pPr marL="514350" indent="-514350">
              <a:buFont typeface="+mj-lt"/>
              <a:buAutoNum type="arabicPeriod"/>
            </a:pPr>
            <a:r>
              <a:rPr lang="en-US" sz="2000" dirty="0" smtClean="0">
                <a:solidFill>
                  <a:schemeClr val="bg1">
                    <a:lumMod val="65000"/>
                  </a:schemeClr>
                </a:solidFill>
              </a:rPr>
              <a:t>Set proper conditions for a viscous simulation.</a:t>
            </a:r>
          </a:p>
          <a:p>
            <a:pPr marL="514350" indent="-514350">
              <a:buFont typeface="+mj-lt"/>
              <a:buAutoNum type="arabicPeriod"/>
            </a:pPr>
            <a:r>
              <a:rPr lang="en-US" sz="2000" dirty="0" smtClean="0">
                <a:solidFill>
                  <a:schemeClr val="bg1">
                    <a:lumMod val="65000"/>
                  </a:schemeClr>
                </a:solidFill>
              </a:rPr>
              <a:t>Select numerical methods:</a:t>
            </a:r>
          </a:p>
          <a:p>
            <a:pPr marL="914400" lvl="1" indent="-514350">
              <a:buFont typeface="+mj-lt"/>
              <a:buAutoNum type="alphaUcPeriod"/>
            </a:pPr>
            <a:r>
              <a:rPr lang="en-US" sz="2000" dirty="0" smtClean="0">
                <a:solidFill>
                  <a:schemeClr val="bg1">
                    <a:lumMod val="65000"/>
                  </a:schemeClr>
                </a:solidFill>
              </a:rPr>
              <a:t>Convective terms</a:t>
            </a:r>
          </a:p>
          <a:p>
            <a:pPr marL="914400" lvl="1" indent="-514350">
              <a:buFont typeface="+mj-lt"/>
              <a:buAutoNum type="alphaUcPeriod"/>
            </a:pPr>
            <a:r>
              <a:rPr lang="en-US" sz="2000" dirty="0" smtClean="0">
                <a:solidFill>
                  <a:schemeClr val="bg1">
                    <a:lumMod val="65000"/>
                  </a:schemeClr>
                </a:solidFill>
              </a:rPr>
              <a:t>Viscous terms</a:t>
            </a:r>
          </a:p>
          <a:p>
            <a:pPr marL="914400" lvl="1" indent="-514350">
              <a:buFont typeface="+mj-lt"/>
              <a:buAutoNum type="alphaUcPeriod"/>
            </a:pPr>
            <a:r>
              <a:rPr lang="en-US" sz="2000" dirty="0" smtClean="0">
                <a:solidFill>
                  <a:schemeClr val="bg1">
                    <a:lumMod val="65000"/>
                  </a:schemeClr>
                </a:solidFill>
              </a:rPr>
              <a:t>Time Integration</a:t>
            </a:r>
          </a:p>
          <a:p>
            <a:pPr marL="914400" lvl="1" indent="-514350">
              <a:buFont typeface="+mj-lt"/>
              <a:buAutoNum type="alphaUcPeriod"/>
            </a:pPr>
            <a:r>
              <a:rPr lang="en-US" sz="2000" dirty="0" smtClean="0">
                <a:solidFill>
                  <a:schemeClr val="bg1">
                    <a:lumMod val="65000"/>
                  </a:schemeClr>
                </a:solidFill>
              </a:rPr>
              <a:t>Multi-grid</a:t>
            </a:r>
          </a:p>
          <a:p>
            <a:pPr marL="514350" indent="-514350">
              <a:buFont typeface="+mj-lt"/>
              <a:buAutoNum type="arabicPeriod"/>
            </a:pPr>
            <a:r>
              <a:rPr lang="en-US" sz="2000" dirty="0" smtClean="0">
                <a:solidFill>
                  <a:schemeClr val="bg1">
                    <a:lumMod val="65000"/>
                  </a:schemeClr>
                </a:solidFill>
              </a:rPr>
              <a:t>Run the analysis.</a:t>
            </a:r>
          </a:p>
          <a:p>
            <a:pPr marL="514350" indent="-514350">
              <a:buFont typeface="+mj-lt"/>
              <a:buAutoNum type="arabicPeriod"/>
            </a:pPr>
            <a:r>
              <a:rPr lang="en-US" sz="2000" dirty="0" smtClean="0"/>
              <a:t>Post-process the results</a:t>
            </a:r>
            <a:r>
              <a:rPr lang="en-US" dirty="0" smtClean="0"/>
              <a:t>.</a:t>
            </a:r>
          </a:p>
        </p:txBody>
      </p:sp>
      <p:pic>
        <p:nvPicPr>
          <p:cNvPr id="17" name="Picture 16" descr="cp_a.jpg"/>
          <p:cNvPicPr>
            <a:picLocks noChangeAspect="1"/>
          </p:cNvPicPr>
          <p:nvPr/>
        </p:nvPicPr>
        <p:blipFill>
          <a:blip r:embed="rId2"/>
          <a:stretch>
            <a:fillRect/>
          </a:stretch>
        </p:blipFill>
        <p:spPr>
          <a:xfrm>
            <a:off x="4646168" y="1168400"/>
            <a:ext cx="2194560" cy="1951619"/>
          </a:xfrm>
          <a:prstGeom prst="rect">
            <a:avLst/>
          </a:prstGeom>
        </p:spPr>
      </p:pic>
      <p:pic>
        <p:nvPicPr>
          <p:cNvPr id="18" name="Picture 17" descr="cp_b.jpg"/>
          <p:cNvPicPr>
            <a:picLocks noChangeAspect="1"/>
          </p:cNvPicPr>
          <p:nvPr/>
        </p:nvPicPr>
        <p:blipFill>
          <a:blip r:embed="rId3"/>
          <a:stretch>
            <a:fillRect/>
          </a:stretch>
        </p:blipFill>
        <p:spPr>
          <a:xfrm>
            <a:off x="6748653" y="1168399"/>
            <a:ext cx="2194560" cy="1951620"/>
          </a:xfrm>
          <a:prstGeom prst="rect">
            <a:avLst/>
          </a:prstGeom>
        </p:spPr>
      </p:pic>
      <p:pic>
        <p:nvPicPr>
          <p:cNvPr id="19" name="Picture 18" descr="cp_c.jpg"/>
          <p:cNvPicPr>
            <a:picLocks noChangeAspect="1"/>
          </p:cNvPicPr>
          <p:nvPr/>
        </p:nvPicPr>
        <p:blipFill>
          <a:blip r:embed="rId4"/>
          <a:stretch>
            <a:fillRect/>
          </a:stretch>
        </p:blipFill>
        <p:spPr>
          <a:xfrm>
            <a:off x="4653153" y="3022600"/>
            <a:ext cx="2194560" cy="1951620"/>
          </a:xfrm>
          <a:prstGeom prst="rect">
            <a:avLst/>
          </a:prstGeom>
        </p:spPr>
      </p:pic>
      <p:pic>
        <p:nvPicPr>
          <p:cNvPr id="20" name="Picture 19" descr="cp_d.jpg"/>
          <p:cNvPicPr>
            <a:picLocks noChangeAspect="1"/>
          </p:cNvPicPr>
          <p:nvPr/>
        </p:nvPicPr>
        <p:blipFill>
          <a:blip r:embed="rId5"/>
          <a:stretch>
            <a:fillRect/>
          </a:stretch>
        </p:blipFill>
        <p:spPr>
          <a:xfrm>
            <a:off x="6748653" y="3022600"/>
            <a:ext cx="2194560" cy="1951620"/>
          </a:xfrm>
          <a:prstGeom prst="rect">
            <a:avLst/>
          </a:prstGeom>
        </p:spPr>
      </p:pic>
      <p:sp>
        <p:nvSpPr>
          <p:cNvPr id="21" name="TextBox 20"/>
          <p:cNvSpPr txBox="1"/>
          <p:nvPr/>
        </p:nvSpPr>
        <p:spPr>
          <a:xfrm>
            <a:off x="4648200" y="5181600"/>
            <a:ext cx="4330700" cy="830997"/>
          </a:xfrm>
          <a:prstGeom prst="rect">
            <a:avLst/>
          </a:prstGeom>
          <a:noFill/>
        </p:spPr>
        <p:txBody>
          <a:bodyPr wrap="square" rtlCol="0">
            <a:spAutoFit/>
          </a:bodyPr>
          <a:lstStyle/>
          <a:p>
            <a:r>
              <a:rPr lang="en-US" sz="1200" dirty="0" smtClean="0"/>
              <a:t>Comparison of Cp profiles of the experimental results of Schmitt and </a:t>
            </a:r>
            <a:r>
              <a:rPr lang="en-US" sz="1200" dirty="0" err="1" smtClean="0"/>
              <a:t>Carpin</a:t>
            </a:r>
            <a:r>
              <a:rPr lang="en-US" sz="1200" dirty="0" smtClean="0"/>
              <a:t> (red squares) against SU2 computational results (blue line) at different sections along the span of the wing. (a) </a:t>
            </a:r>
            <a:r>
              <a:rPr lang="en-US" sz="1200" dirty="0" err="1" smtClean="0"/>
              <a:t>y/b</a:t>
            </a:r>
            <a:r>
              <a:rPr lang="en-US" sz="1200" dirty="0" smtClean="0"/>
              <a:t> = 0.2, (</a:t>
            </a:r>
            <a:r>
              <a:rPr lang="en-US" sz="1200" dirty="0" err="1" smtClean="0"/>
              <a:t>b</a:t>
            </a:r>
            <a:r>
              <a:rPr lang="en-US" sz="1200" dirty="0" smtClean="0"/>
              <a:t>) </a:t>
            </a:r>
            <a:r>
              <a:rPr lang="en-US" sz="1200" dirty="0" err="1" smtClean="0"/>
              <a:t>y/b</a:t>
            </a:r>
            <a:r>
              <a:rPr lang="en-US" sz="1200" dirty="0" smtClean="0"/>
              <a:t> = 0.65, (</a:t>
            </a:r>
            <a:r>
              <a:rPr lang="en-US" sz="1200" dirty="0" err="1" smtClean="0"/>
              <a:t>c</a:t>
            </a:r>
            <a:r>
              <a:rPr lang="en-US" sz="1200" dirty="0" smtClean="0"/>
              <a:t>) </a:t>
            </a:r>
            <a:r>
              <a:rPr lang="en-US" sz="1200" dirty="0" err="1" smtClean="0"/>
              <a:t>y/b</a:t>
            </a:r>
            <a:r>
              <a:rPr lang="en-US" sz="1200" dirty="0" smtClean="0"/>
              <a:t> = 0.8, (</a:t>
            </a:r>
            <a:r>
              <a:rPr lang="en-US" sz="1200" dirty="0" err="1" smtClean="0"/>
              <a:t>d</a:t>
            </a:r>
            <a:r>
              <a:rPr lang="en-US" sz="1200" dirty="0" smtClean="0"/>
              <a:t>) </a:t>
            </a:r>
            <a:r>
              <a:rPr lang="en-US" sz="1200" dirty="0" err="1" smtClean="0"/>
              <a:t>y/b</a:t>
            </a:r>
            <a:r>
              <a:rPr lang="en-US" sz="1200" dirty="0" smtClean="0"/>
              <a:t> = 0.95</a:t>
            </a:r>
            <a:endParaRPr lang="en-US" sz="1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lvl1pPr defTabSz="455675">
              <a:defRPr sz="5615"/>
            </a:lvl1pPr>
          </a:lstStyle>
          <a:p>
            <a:pPr lvl="0">
              <a:defRPr sz="1800">
                <a:solidFill>
                  <a:srgbClr val="000000"/>
                </a:solidFill>
              </a:defRPr>
            </a:pPr>
            <a:r>
              <a:rPr sz="3900">
                <a:solidFill>
                  <a:srgbClr val="FFFFFF"/>
                </a:solidFill>
              </a:rPr>
              <a:t>Optimal Shape Design</a:t>
            </a:r>
          </a:p>
        </p:txBody>
      </p:sp>
      <p:sp>
        <p:nvSpPr>
          <p:cNvPr id="68" name="Shape 68"/>
          <p:cNvSpPr>
            <a:spLocks noGrp="1"/>
          </p:cNvSpPr>
          <p:nvPr>
            <p:ph type="sldNum" sz="quarter" idx="4294967295"/>
          </p:nvPr>
        </p:nvSpPr>
        <p:spPr>
          <a:xfrm>
            <a:off x="8885238" y="106363"/>
            <a:ext cx="258762" cy="455612"/>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2500">
                <a:solidFill>
                  <a:srgbClr val="FFFFFF"/>
                </a:solidFill>
              </a:rPr>
              <a:pPr lvl="0">
                <a:defRPr sz="1800">
                  <a:solidFill>
                    <a:srgbClr val="000000"/>
                  </a:solidFill>
                </a:defRPr>
              </a:pPr>
              <a:t>27</a:t>
            </a:fld>
            <a:endParaRPr sz="2500">
              <a:solidFill>
                <a:srgbClr val="FFFFFF"/>
              </a:solidFill>
            </a:endParaRPr>
          </a:p>
        </p:txBody>
      </p:sp>
      <p:sp>
        <p:nvSpPr>
          <p:cNvPr id="6" name="Título 5"/>
          <p:cNvSpPr txBox="1">
            <a:spLocks/>
          </p:cNvSpPr>
          <p:nvPr/>
        </p:nvSpPr>
        <p:spPr bwMode="auto">
          <a:xfrm>
            <a:off x="948776" y="479388"/>
            <a:ext cx="7707862" cy="65069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vert="horz" wrap="square" lIns="0" tIns="45720" rIns="91440" bIns="45720" numCol="1" anchor="b" anchorCtr="0" compatLnSpc="1">
            <a:prstTxWarp prst="textNoShape">
              <a:avLst/>
            </a:prstTxWarp>
          </a:bodyPr>
          <a:lstStyle>
            <a:lvl1pPr algn="l" defTabSz="457200" rtl="0" eaLnBrk="1" fontAlgn="base" hangingPunct="1">
              <a:lnSpc>
                <a:spcPct val="85000"/>
              </a:lnSpc>
              <a:spcBef>
                <a:spcPct val="0"/>
              </a:spcBef>
              <a:spcAft>
                <a:spcPct val="0"/>
              </a:spcAft>
              <a:defRPr sz="2400" kern="1200">
                <a:solidFill>
                  <a:schemeClr val="bg2"/>
                </a:solidFill>
                <a:latin typeface="+mj-lt"/>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a:lstStyle>
          <a:p>
            <a:r>
              <a:rPr lang="en-US" sz="3200" dirty="0" smtClean="0"/>
              <a:t>ONERA M6 RANS Analysis</a:t>
            </a:r>
          </a:p>
          <a:p>
            <a:endParaRPr lang="en-US" dirty="0"/>
          </a:p>
        </p:txBody>
      </p:sp>
      <p:pic>
        <p:nvPicPr>
          <p:cNvPr id="12" name="Picture 11" descr="pressure.png"/>
          <p:cNvPicPr>
            <a:picLocks noChangeAspect="1"/>
          </p:cNvPicPr>
          <p:nvPr/>
        </p:nvPicPr>
        <p:blipFill>
          <a:blip r:embed="rId2">
            <a:clrChange>
              <a:clrFrom>
                <a:srgbClr val="FFFFFF"/>
              </a:clrFrom>
              <a:clrTo>
                <a:srgbClr val="FFFFFF">
                  <a:alpha val="0"/>
                </a:srgbClr>
              </a:clrTo>
            </a:clrChange>
          </a:blip>
          <a:stretch>
            <a:fillRect/>
          </a:stretch>
        </p:blipFill>
        <p:spPr>
          <a:xfrm>
            <a:off x="2265312" y="879922"/>
            <a:ext cx="5932161" cy="5279623"/>
          </a:xfrm>
          <a:prstGeom prst="rect">
            <a:avLst/>
          </a:prstGeom>
        </p:spPr>
      </p:pic>
      <p:sp>
        <p:nvSpPr>
          <p:cNvPr id="13" name="Rounded Rectangle 12"/>
          <p:cNvSpPr/>
          <p:nvPr/>
        </p:nvSpPr>
        <p:spPr>
          <a:xfrm>
            <a:off x="949325" y="4777551"/>
            <a:ext cx="4502469" cy="1256042"/>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a:t>
            </a:r>
            <a:r>
              <a:rPr lang="en-US" sz="2000" dirty="0" err="1" smtClean="0"/>
              <a:t>Tecplot</a:t>
            </a:r>
            <a:r>
              <a:rPr lang="en-US" sz="2000" dirty="0" smtClean="0"/>
              <a:t> ASCII is the default output, but </a:t>
            </a:r>
            <a:r>
              <a:rPr lang="en-US" sz="2000" dirty="0" err="1" smtClean="0"/>
              <a:t>ParaView</a:t>
            </a:r>
            <a:r>
              <a:rPr lang="en-US" sz="2000" dirty="0" smtClean="0"/>
              <a:t> and binary formats are available</a:t>
            </a:r>
            <a:endParaRPr lang="en-US" sz="20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691054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71982" y="1724334"/>
            <a:ext cx="3885734" cy="3409333"/>
          </a:xfrm>
        </p:spPr>
        <p:txBody>
          <a:bodyPr>
            <a:normAutofit/>
          </a:bodyPr>
          <a:lstStyle/>
          <a:p>
            <a:pPr>
              <a:defRPr/>
            </a:pPr>
            <a:r>
              <a:rPr lang="en-US" sz="1800" b="1" dirty="0" smtClean="0">
                <a:solidFill>
                  <a:schemeClr val="bg2">
                    <a:lumMod val="20000"/>
                    <a:lumOff val="80000"/>
                  </a:schemeClr>
                </a:solidFill>
                <a:ea typeface="ＭＳ Ｐゴシック" charset="-128"/>
              </a:rPr>
              <a:t>Getting Started</a:t>
            </a:r>
          </a:p>
          <a:p>
            <a:pPr>
              <a:defRPr/>
            </a:pPr>
            <a:endParaRPr lang="en-US" sz="1800" b="1" dirty="0" smtClean="0">
              <a:solidFill>
                <a:schemeClr val="bg2"/>
              </a:solidFill>
              <a:ea typeface="ＭＳ Ｐゴシック" charset="-128"/>
            </a:endParaRPr>
          </a:p>
          <a:p>
            <a:pPr>
              <a:defRPr/>
            </a:pPr>
            <a:r>
              <a:rPr lang="en-US" sz="1800" b="1" dirty="0" smtClean="0">
                <a:solidFill>
                  <a:schemeClr val="bg2">
                    <a:lumMod val="20000"/>
                    <a:lumOff val="80000"/>
                  </a:schemeClr>
                </a:solidFill>
                <a:ea typeface="ＭＳ Ｐゴシック" charset="-128"/>
              </a:rPr>
              <a:t>Building SU</a:t>
            </a:r>
            <a:r>
              <a:rPr lang="en-US" sz="1800" b="1" baseline="30000" dirty="0" smtClean="0">
                <a:solidFill>
                  <a:schemeClr val="bg2">
                    <a:lumMod val="20000"/>
                    <a:lumOff val="80000"/>
                  </a:schemeClr>
                </a:solidFill>
                <a:ea typeface="ＭＳ Ｐゴシック" charset="-128"/>
              </a:rPr>
              <a:t>2</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ANALYSIS Example:</a:t>
            </a:r>
          </a:p>
          <a:p>
            <a:pPr>
              <a:defRPr/>
            </a:pPr>
            <a:r>
              <a:rPr lang="en-US" sz="1800" b="1" dirty="0" err="1" smtClean="0">
                <a:solidFill>
                  <a:schemeClr val="bg2">
                    <a:lumMod val="20000"/>
                    <a:lumOff val="80000"/>
                  </a:schemeClr>
                </a:solidFill>
                <a:ea typeface="ＭＳ Ｐゴシック" charset="-128"/>
              </a:rPr>
              <a:t>Onera</a:t>
            </a:r>
            <a:r>
              <a:rPr lang="en-US" sz="1800" b="1" dirty="0" smtClean="0">
                <a:solidFill>
                  <a:schemeClr val="bg2">
                    <a:lumMod val="20000"/>
                    <a:lumOff val="80000"/>
                  </a:schemeClr>
                </a:solidFill>
                <a:ea typeface="ＭＳ Ｐゴシック" charset="-128"/>
              </a:rPr>
              <a:t> m6 wing</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rgbClr val="8C1515"/>
                </a:solidFill>
                <a:ea typeface="ＭＳ Ｐゴシック" charset="-128"/>
              </a:rPr>
              <a:t>DESIGN EXAMPLE:</a:t>
            </a:r>
          </a:p>
          <a:p>
            <a:pPr>
              <a:defRPr/>
            </a:pPr>
            <a:r>
              <a:rPr lang="en-US" sz="1800" b="1" dirty="0" smtClean="0">
                <a:solidFill>
                  <a:srgbClr val="8C1515"/>
                </a:solidFill>
                <a:ea typeface="ＭＳ Ｐゴシック" charset="-128"/>
              </a:rPr>
              <a:t>ONERA M6 Wing</a:t>
            </a:r>
          </a:p>
        </p:txBody>
      </p:sp>
      <p:pic>
        <p:nvPicPr>
          <p:cNvPr id="6" name="surface_tiles_oneram6.png"/>
          <p:cNvPicPr/>
          <p:nvPr/>
        </p:nvPicPr>
        <p:blipFill>
          <a:blip r:embed="rId2">
            <a:extLst/>
          </a:blip>
          <a:srcRect t="50087"/>
          <a:stretch>
            <a:fillRect/>
          </a:stretch>
        </p:blipFill>
        <p:spPr>
          <a:xfrm>
            <a:off x="5138747" y="1724334"/>
            <a:ext cx="2671989" cy="3003308"/>
          </a:xfrm>
          <a:prstGeom prst="rect">
            <a:avLst/>
          </a:prstGeom>
          <a:ln w="12700">
            <a:miter lim="400000"/>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251463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9613">
        <p:fade/>
      </p:transition>
    </mc:Choice>
    <mc:Fallback>
      <p:transition advTm="9613">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t>Define and run the physical problem.</a:t>
            </a:r>
          </a:p>
          <a:p>
            <a:pPr marL="0" indent="0"/>
            <a:r>
              <a:rPr lang="en-US" dirty="0" smtClean="0">
                <a:solidFill>
                  <a:schemeClr val="bg1">
                    <a:lumMod val="75000"/>
                  </a:schemeClr>
                </a:solidFill>
              </a:rPr>
              <a:t>Evaluate geometry (thickness, </a:t>
            </a:r>
            <a:r>
              <a:rPr lang="en-US" dirty="0" err="1" smtClean="0">
                <a:solidFill>
                  <a:schemeClr val="bg1">
                    <a:lumMod val="75000"/>
                  </a:schemeClr>
                </a:solidFill>
              </a:rPr>
              <a:t>AoA</a:t>
            </a:r>
            <a:r>
              <a:rPr lang="en-US" dirty="0" smtClean="0">
                <a:solidFill>
                  <a:schemeClr val="bg1">
                    <a:lumMod val="75000"/>
                  </a:schemeClr>
                </a:solidFill>
              </a:rPr>
              <a:t>, </a:t>
            </a:r>
            <a:r>
              <a:rPr lang="en-US" dirty="0" err="1" smtClean="0">
                <a:solidFill>
                  <a:schemeClr val="bg1">
                    <a:lumMod val="75000"/>
                  </a:schemeClr>
                </a:solidFill>
              </a:rPr>
              <a:t>etc</a:t>
            </a:r>
            <a:r>
              <a:rPr lang="en-US" dirty="0" smtClean="0">
                <a:solidFill>
                  <a:schemeClr val="bg1">
                    <a:lumMod val="75000"/>
                  </a:schemeClr>
                </a:solidFill>
              </a:rPr>
              <a:t>).</a:t>
            </a:r>
          </a:p>
          <a:p>
            <a:pPr marL="0" indent="0"/>
            <a:r>
              <a:rPr lang="en-US" dirty="0" smtClean="0">
                <a:solidFill>
                  <a:schemeClr val="bg1">
                    <a:lumMod val="75000"/>
                  </a:schemeClr>
                </a:solidFill>
              </a:rPr>
              <a:t>Define 3D design variables.</a:t>
            </a:r>
          </a:p>
          <a:p>
            <a:pPr marL="400050" lvl="1" indent="0">
              <a:buNone/>
            </a:pPr>
            <a:r>
              <a:rPr lang="en-US" dirty="0" smtClean="0">
                <a:solidFill>
                  <a:schemeClr val="bg1">
                    <a:lumMod val="75000"/>
                  </a:schemeClr>
                </a:solidFill>
              </a:rPr>
              <a:t>Create the FFD box (.su2 file).</a:t>
            </a:r>
          </a:p>
          <a:p>
            <a:pPr marL="400050" lvl="1" indent="0">
              <a:buNone/>
            </a:pPr>
            <a:r>
              <a:rPr lang="en-US" dirty="0" smtClean="0">
                <a:solidFill>
                  <a:schemeClr val="bg1">
                    <a:lumMod val="75000"/>
                  </a:schemeClr>
                </a:solidFill>
              </a:rPr>
              <a:t>FFD design variables preprocessing.</a:t>
            </a:r>
          </a:p>
          <a:p>
            <a:pPr marL="0" indent="0"/>
            <a:r>
              <a:rPr lang="en-US" dirty="0" smtClean="0">
                <a:solidFill>
                  <a:schemeClr val="bg1">
                    <a:lumMod val="75000"/>
                  </a:schemeClr>
                </a:solidFill>
              </a:rPr>
              <a:t>Define the optimization problem</a:t>
            </a:r>
          </a:p>
          <a:p>
            <a:pPr marL="400050" lvl="1" indent="0">
              <a:buNone/>
            </a:pPr>
            <a:r>
              <a:rPr lang="en-US" dirty="0" smtClean="0">
                <a:solidFill>
                  <a:schemeClr val="bg1">
                    <a:lumMod val="75000"/>
                  </a:schemeClr>
                </a:solidFill>
              </a:rPr>
              <a:t>Objective function.</a:t>
            </a:r>
          </a:p>
          <a:p>
            <a:pPr marL="400050" lvl="1" indent="0">
              <a:buNone/>
            </a:pPr>
            <a:r>
              <a:rPr lang="en-US" dirty="0" smtClean="0">
                <a:solidFill>
                  <a:schemeClr val="bg1">
                    <a:lumMod val="75000"/>
                  </a:schemeClr>
                </a:solidFill>
              </a:rPr>
              <a:t>Constraints (flow and geometry).</a:t>
            </a:r>
          </a:p>
          <a:p>
            <a:pPr marL="400050" lvl="1" indent="0">
              <a:buNone/>
            </a:pPr>
            <a:r>
              <a:rPr lang="en-US" dirty="0" smtClean="0">
                <a:solidFill>
                  <a:schemeClr val="bg1">
                    <a:lumMod val="75000"/>
                  </a:schemeClr>
                </a:solidFill>
              </a:rPr>
              <a:t>Design variables based on FFD box.</a:t>
            </a:r>
          </a:p>
          <a:p>
            <a:pPr marL="0" indent="0"/>
            <a:r>
              <a:rPr lang="en-US" dirty="0" smtClean="0">
                <a:solidFill>
                  <a:schemeClr val="bg1">
                    <a:lumMod val="75000"/>
                  </a:schemeClr>
                </a:solidFill>
              </a:rPr>
              <a:t>Checks before the optimization (optional).</a:t>
            </a:r>
          </a:p>
          <a:p>
            <a:pPr marL="400050" lvl="1" indent="0">
              <a:buNone/>
            </a:pPr>
            <a:r>
              <a:rPr lang="en-US" dirty="0" smtClean="0">
                <a:solidFill>
                  <a:schemeClr val="bg1">
                    <a:lumMod val="75000"/>
                  </a:schemeClr>
                </a:solidFill>
              </a:rPr>
              <a:t>Compute C</a:t>
            </a:r>
            <a:r>
              <a:rPr lang="en-US" baseline="-25000" dirty="0" smtClean="0">
                <a:solidFill>
                  <a:schemeClr val="bg1">
                    <a:lumMod val="75000"/>
                  </a:schemeClr>
                </a:solidFill>
              </a:rPr>
              <a:t>D</a:t>
            </a:r>
            <a:r>
              <a:rPr lang="en-US" dirty="0" smtClean="0">
                <a:solidFill>
                  <a:schemeClr val="bg1">
                    <a:lumMod val="75000"/>
                  </a:schemeClr>
                </a:solidFill>
              </a:rPr>
              <a:t>, and C</a:t>
            </a:r>
            <a:r>
              <a:rPr lang="en-US" baseline="-25000" dirty="0" smtClean="0">
                <a:solidFill>
                  <a:schemeClr val="bg1">
                    <a:lumMod val="75000"/>
                  </a:schemeClr>
                </a:solidFill>
              </a:rPr>
              <a:t>L</a:t>
            </a:r>
            <a:r>
              <a:rPr lang="en-US" dirty="0" smtClean="0">
                <a:solidFill>
                  <a:schemeClr val="bg1">
                    <a:lumMod val="75000"/>
                  </a:schemeClr>
                </a:solidFill>
              </a:rPr>
              <a:t> gradients.</a:t>
            </a:r>
            <a:endParaRPr lang="en-US" dirty="0">
              <a:solidFill>
                <a:schemeClr val="bg1">
                  <a:lumMod val="75000"/>
                </a:schemeClr>
              </a:solidFill>
            </a:endParaRPr>
          </a:p>
          <a:p>
            <a:pPr marL="400050" lvl="1" indent="0">
              <a:buNone/>
            </a:pPr>
            <a:r>
              <a:rPr lang="en-US" dirty="0" smtClean="0">
                <a:solidFill>
                  <a:schemeClr val="bg1">
                    <a:lumMod val="75000"/>
                  </a:schemeClr>
                </a:solidFill>
              </a:rPr>
              <a:t>Compute geometric gradients.</a:t>
            </a:r>
          </a:p>
          <a:p>
            <a:pPr marL="0" indent="0"/>
            <a:r>
              <a:rPr lang="en-US" dirty="0" smtClean="0">
                <a:solidFill>
                  <a:schemeClr val="bg1">
                    <a:lumMod val="75000"/>
                  </a:schemeClr>
                </a:solidFill>
              </a:rPr>
              <a:t>Final checks </a:t>
            </a:r>
            <a:r>
              <a:rPr lang="en-US" dirty="0">
                <a:solidFill>
                  <a:schemeClr val="bg1">
                    <a:lumMod val="75000"/>
                  </a:schemeClr>
                </a:solidFill>
              </a:rPr>
              <a:t>(optional)</a:t>
            </a:r>
            <a:r>
              <a:rPr lang="en-US" dirty="0" smtClean="0">
                <a:solidFill>
                  <a:schemeClr val="bg1">
                    <a:lumMod val="75000"/>
                  </a:schemeClr>
                </a:solidFill>
              </a:rPr>
              <a:t>.</a:t>
            </a:r>
          </a:p>
          <a:p>
            <a:pPr marL="400050" lvl="1" indent="0">
              <a:buNone/>
            </a:pPr>
            <a:r>
              <a:rPr lang="en-US" dirty="0" smtClean="0">
                <a:solidFill>
                  <a:schemeClr val="bg1">
                    <a:lumMod val="75000"/>
                  </a:schemeClr>
                </a:solidFill>
              </a:rPr>
              <a:t>Restart files are available.</a:t>
            </a:r>
          </a:p>
          <a:p>
            <a:pPr marL="400050" lvl="1" indent="0">
              <a:buNone/>
            </a:pPr>
            <a:r>
              <a:rPr lang="en-US" dirty="0">
                <a:solidFill>
                  <a:schemeClr val="bg1">
                    <a:lumMod val="75000"/>
                  </a:schemeClr>
                </a:solidFill>
              </a:rPr>
              <a:t>The grid contains the FFD information</a:t>
            </a:r>
            <a:r>
              <a:rPr lang="en-US" dirty="0" smtClean="0">
                <a:solidFill>
                  <a:schemeClr val="bg1">
                    <a:lumMod val="75000"/>
                  </a:schemeClr>
                </a:solidFill>
              </a:rPr>
              <a:t>.</a:t>
            </a:r>
          </a:p>
          <a:p>
            <a:pPr marL="400050" lvl="1" indent="0">
              <a:buNone/>
            </a:pPr>
            <a:r>
              <a:rPr lang="en-US" dirty="0" smtClean="0">
                <a:solidFill>
                  <a:schemeClr val="bg1">
                    <a:lumMod val="75000"/>
                  </a:schemeClr>
                </a:solidFill>
              </a:rPr>
              <a:t>The stop criteria is reasonable.</a:t>
            </a:r>
          </a:p>
          <a:p>
            <a:pPr marL="400050" lvl="1" indent="0">
              <a:buNone/>
            </a:pPr>
            <a:r>
              <a:rPr lang="en-US" dirty="0" smtClean="0">
                <a:solidFill>
                  <a:schemeClr val="bg1">
                    <a:lumMod val="75000"/>
                  </a:schemeClr>
                </a:solidFill>
              </a:rPr>
              <a:t>The proposed optimization problem makes </a:t>
            </a:r>
            <a:r>
              <a:rPr lang="en-US" dirty="0">
                <a:solidFill>
                  <a:schemeClr val="bg1">
                    <a:lumMod val="75000"/>
                  </a:schemeClr>
                </a:solidFill>
              </a:rPr>
              <a:t>sense (</a:t>
            </a:r>
            <a:r>
              <a:rPr lang="en-US" dirty="0" smtClean="0">
                <a:solidFill>
                  <a:schemeClr val="bg1">
                    <a:lumMod val="75000"/>
                  </a:schemeClr>
                </a:solidFill>
              </a:rPr>
              <a:t>scaling).</a:t>
            </a:r>
          </a:p>
          <a:p>
            <a:pPr marL="0" indent="0"/>
            <a:r>
              <a:rPr lang="en-US" dirty="0" smtClean="0">
                <a:solidFill>
                  <a:schemeClr val="bg1">
                    <a:lumMod val="75000"/>
                  </a:schemeClr>
                </a:solidFill>
              </a:rPr>
              <a:t>Run the optimization.</a:t>
            </a:r>
          </a:p>
          <a:p>
            <a:pPr marL="0" indent="0"/>
            <a:r>
              <a:rPr lang="en-US" dirty="0" smtClean="0">
                <a:solidFill>
                  <a:schemeClr val="bg1">
                    <a:lumMod val="75000"/>
                  </a:schemeClr>
                </a:solidFill>
              </a:rPr>
              <a:t>Analyze the solution.</a:t>
            </a:r>
          </a:p>
          <a:p>
            <a:pPr marL="400050" lvl="1" indent="0">
              <a:buNone/>
            </a:pPr>
            <a:r>
              <a:rPr lang="en-US" dirty="0" smtClean="0">
                <a:solidFill>
                  <a:schemeClr val="bg1">
                    <a:lumMod val="75000"/>
                  </a:schemeClr>
                </a:solidFill>
              </a:rPr>
              <a:t>Folder structure and </a:t>
            </a:r>
            <a:r>
              <a:rPr lang="en-US" dirty="0" err="1">
                <a:solidFill>
                  <a:schemeClr val="bg1">
                    <a:lumMod val="75000"/>
                  </a:schemeClr>
                </a:solidFill>
              </a:rPr>
              <a:t>h</a:t>
            </a:r>
            <a:r>
              <a:rPr lang="en-US" dirty="0" err="1" smtClean="0">
                <a:solidFill>
                  <a:schemeClr val="bg1">
                    <a:lumMod val="75000"/>
                  </a:schemeClr>
                </a:solidFill>
              </a:rPr>
              <a:t>istory_project</a:t>
            </a:r>
            <a:r>
              <a:rPr lang="en-US" dirty="0" smtClean="0">
                <a:solidFill>
                  <a:schemeClr val="bg1">
                    <a:lumMod val="75000"/>
                  </a:schemeClr>
                </a:solidFill>
              </a:rPr>
              <a:t> file.</a:t>
            </a:r>
          </a:p>
          <a:p>
            <a:pPr marL="400050" lvl="1" indent="0">
              <a:buNone/>
            </a:pPr>
            <a:r>
              <a:rPr lang="en-US" dirty="0" smtClean="0">
                <a:solidFill>
                  <a:schemeClr val="bg1">
                    <a:lumMod val="75000"/>
                  </a:schemeClr>
                </a:solidFill>
              </a:rPr>
              <a:t>Restart capability.</a:t>
            </a:r>
          </a:p>
          <a:p>
            <a:pPr marL="0" indent="0"/>
            <a:endParaRPr lang="en-US" dirty="0"/>
          </a:p>
        </p:txBody>
      </p:sp>
      <p:pic>
        <p:nvPicPr>
          <p:cNvPr id="7" name="Picture 6"/>
          <p:cNvPicPr>
            <a:picLocks noChangeAspect="1"/>
          </p:cNvPicPr>
          <p:nvPr/>
        </p:nvPicPr>
        <p:blipFill>
          <a:blip r:embed="rId4"/>
          <a:stretch>
            <a:fillRect/>
          </a:stretch>
        </p:blipFill>
        <p:spPr>
          <a:xfrm>
            <a:off x="4104737" y="1675153"/>
            <a:ext cx="2536094" cy="4873528"/>
          </a:xfrm>
          <a:prstGeom prst="rect">
            <a:avLst/>
          </a:prstGeom>
        </p:spPr>
      </p:pic>
      <p:pic>
        <p:nvPicPr>
          <p:cNvPr id="10" name="Picture 9" descr="convergence.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17551" y="4621460"/>
            <a:ext cx="2059906" cy="1831194"/>
          </a:xfrm>
          <a:prstGeom prst="rect">
            <a:avLst/>
          </a:prstGeom>
        </p:spPr>
      </p:pic>
      <p:sp>
        <p:nvSpPr>
          <p:cNvPr id="3" name="Title 2"/>
          <p:cNvSpPr>
            <a:spLocks noGrp="1"/>
          </p:cNvSpPr>
          <p:nvPr>
            <p:ph type="title"/>
          </p:nvPr>
        </p:nvSpPr>
        <p:spPr/>
        <p:txBody>
          <a:bodyPr/>
          <a:lstStyle/>
          <a:p>
            <a:r>
              <a:rPr lang="en-US" dirty="0"/>
              <a:t>ONERA M6 Shape </a:t>
            </a:r>
            <a:r>
              <a:rPr lang="en-US" dirty="0" smtClean="0"/>
              <a:t>Optimization (Euler and RANS)</a:t>
            </a:r>
            <a:br>
              <a:rPr lang="en-US" dirty="0" smtClean="0"/>
            </a:br>
            <a:endParaRPr lang="en-US" dirty="0"/>
          </a:p>
        </p:txBody>
      </p:sp>
      <p:pic>
        <p:nvPicPr>
          <p:cNvPr id="9" name="Picture 8" descr="Mesh.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44031" y="1519170"/>
            <a:ext cx="2057214" cy="1828800"/>
          </a:xfrm>
          <a:prstGeom prst="rect">
            <a:avLst/>
          </a:prstGeom>
        </p:spPr>
      </p:pic>
      <p:pic>
        <p:nvPicPr>
          <p:cNvPr id="8" name="Picture 7" descr="UpperSurface.jpg"/>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47059" y="3109389"/>
            <a:ext cx="2057213" cy="1828800"/>
          </a:xfrm>
          <a:prstGeom prst="rect">
            <a:avLst/>
          </a:prstGeom>
        </p:spPr>
      </p:pic>
      <p:pic>
        <p:nvPicPr>
          <p:cNvPr id="4" name="Picture 3"/>
          <p:cNvPicPr>
            <a:picLocks noChangeAspect="1"/>
          </p:cNvPicPr>
          <p:nvPr/>
        </p:nvPicPr>
        <p:blipFill>
          <a:blip r:embed="rId8"/>
          <a:stretch>
            <a:fillRect/>
          </a:stretch>
        </p:blipFill>
        <p:spPr>
          <a:xfrm>
            <a:off x="4137580" y="1314000"/>
            <a:ext cx="4279900" cy="254000"/>
          </a:xfrm>
          <a:prstGeom prst="rect">
            <a:avLst/>
          </a:prstGeom>
          <a:ln>
            <a:solidFill>
              <a:srgbClr val="8D3C1E"/>
            </a:solidFill>
          </a:ln>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12823957"/>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71982" y="1724334"/>
            <a:ext cx="3885734" cy="3409333"/>
          </a:xfrm>
        </p:spPr>
        <p:txBody>
          <a:bodyPr>
            <a:normAutofit/>
          </a:bodyPr>
          <a:lstStyle/>
          <a:p>
            <a:pPr>
              <a:defRPr/>
            </a:pPr>
            <a:r>
              <a:rPr lang="en-US" sz="1800" b="1" dirty="0" smtClean="0">
                <a:solidFill>
                  <a:schemeClr val="bg2"/>
                </a:solidFill>
                <a:ea typeface="ＭＳ Ｐゴシック" charset="-128"/>
              </a:rPr>
              <a:t>Getting Started</a:t>
            </a:r>
          </a:p>
          <a:p>
            <a:pPr>
              <a:defRPr/>
            </a:pPr>
            <a:endParaRPr lang="en-US" sz="1800" b="1" dirty="0" smtClean="0">
              <a:solidFill>
                <a:schemeClr val="bg2"/>
              </a:solidFill>
              <a:ea typeface="ＭＳ Ｐゴシック" charset="-128"/>
            </a:endParaRPr>
          </a:p>
          <a:p>
            <a:pPr>
              <a:defRPr/>
            </a:pPr>
            <a:r>
              <a:rPr lang="en-US" sz="1800" b="1" dirty="0" smtClean="0">
                <a:solidFill>
                  <a:schemeClr val="bg2">
                    <a:lumMod val="20000"/>
                    <a:lumOff val="80000"/>
                  </a:schemeClr>
                </a:solidFill>
                <a:ea typeface="ＭＳ Ｐゴシック" charset="-128"/>
              </a:rPr>
              <a:t>Building SU</a:t>
            </a:r>
            <a:r>
              <a:rPr lang="en-US" sz="1800" b="1" baseline="30000" dirty="0" smtClean="0">
                <a:solidFill>
                  <a:schemeClr val="bg2">
                    <a:lumMod val="20000"/>
                    <a:lumOff val="80000"/>
                  </a:schemeClr>
                </a:solidFill>
                <a:ea typeface="ＭＳ Ｐゴシック" charset="-128"/>
              </a:rPr>
              <a:t>2</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ANALYSIS Example:</a:t>
            </a:r>
          </a:p>
          <a:p>
            <a:pPr>
              <a:defRPr/>
            </a:pPr>
            <a:r>
              <a:rPr lang="en-US" sz="1800" b="1" dirty="0" err="1" smtClean="0">
                <a:solidFill>
                  <a:schemeClr val="bg2">
                    <a:lumMod val="20000"/>
                    <a:lumOff val="80000"/>
                  </a:schemeClr>
                </a:solidFill>
                <a:ea typeface="ＭＳ Ｐゴシック" charset="-128"/>
              </a:rPr>
              <a:t>Onera</a:t>
            </a:r>
            <a:r>
              <a:rPr lang="en-US" sz="1800" b="1" dirty="0" smtClean="0">
                <a:solidFill>
                  <a:schemeClr val="bg2">
                    <a:lumMod val="20000"/>
                    <a:lumOff val="80000"/>
                  </a:schemeClr>
                </a:solidFill>
                <a:ea typeface="ＭＳ Ｐゴシック" charset="-128"/>
              </a:rPr>
              <a:t> m6 wing</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DESIGN EXAMPLE:</a:t>
            </a:r>
          </a:p>
          <a:p>
            <a:pPr>
              <a:defRPr/>
            </a:pPr>
            <a:r>
              <a:rPr lang="en-US" sz="1800" b="1" dirty="0" smtClean="0">
                <a:solidFill>
                  <a:schemeClr val="bg2">
                    <a:lumMod val="20000"/>
                    <a:lumOff val="80000"/>
                  </a:schemeClr>
                </a:solidFill>
                <a:ea typeface="ＭＳ Ｐゴシック" charset="-128"/>
              </a:rPr>
              <a:t>ONERA M6 Wing</a:t>
            </a:r>
          </a:p>
        </p:txBody>
      </p:sp>
      <p:pic>
        <p:nvPicPr>
          <p:cNvPr id="5" name="Picture 4"/>
          <p:cNvPicPr>
            <a:picLocks noChangeAspect="1"/>
          </p:cNvPicPr>
          <p:nvPr/>
        </p:nvPicPr>
        <p:blipFill>
          <a:blip r:embed="rId2"/>
          <a:stretch>
            <a:fillRect/>
          </a:stretch>
        </p:blipFill>
        <p:spPr>
          <a:xfrm>
            <a:off x="5773913" y="2539215"/>
            <a:ext cx="2386429" cy="177957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251463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9613">
        <p:fade/>
      </p:transition>
    </mc:Choice>
    <mc:Fallback>
      <p:transition advTm="9613">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pic>
        <p:nvPicPr>
          <p:cNvPr id="12" name="Picture 11"/>
          <p:cNvPicPr>
            <a:picLocks noChangeAspect="1"/>
          </p:cNvPicPr>
          <p:nvPr/>
        </p:nvPicPr>
        <p:blipFill rotWithShape="1">
          <a:blip r:embed="rId4"/>
          <a:srcRect t="3553" r="50353"/>
          <a:stretch/>
        </p:blipFill>
        <p:spPr>
          <a:xfrm>
            <a:off x="7345854" y="1295151"/>
            <a:ext cx="1614207" cy="4703790"/>
          </a:xfrm>
          <a:prstGeom prst="rect">
            <a:avLst/>
          </a:prstGeom>
        </p:spPr>
      </p:pic>
      <p:pic>
        <p:nvPicPr>
          <p:cNvPr id="13" name="Picture 12" descr="airfoil.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260201" y="3539532"/>
            <a:ext cx="2946688" cy="2619516"/>
          </a:xfrm>
          <a:prstGeom prst="rect">
            <a:avLst/>
          </a:prstGeom>
        </p:spPr>
      </p:pic>
      <p:sp>
        <p:nvSpPr>
          <p:cNvPr id="17"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t>Evaluate geometry (thickness, </a:t>
            </a:r>
            <a:r>
              <a:rPr lang="en-US" dirty="0" err="1" smtClean="0"/>
              <a:t>AoA</a:t>
            </a:r>
            <a:r>
              <a:rPr lang="en-US" dirty="0" smtClean="0"/>
              <a:t>, </a:t>
            </a:r>
            <a:r>
              <a:rPr lang="en-US" dirty="0" err="1" smtClean="0"/>
              <a:t>etc</a:t>
            </a:r>
            <a:r>
              <a:rPr lang="en-US" dirty="0" smtClean="0"/>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solidFill>
                  <a:srgbClr val="BFBFBF"/>
                </a:solidFill>
              </a:rPr>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p>
        </p:txBody>
      </p:sp>
      <p:pic>
        <p:nvPicPr>
          <p:cNvPr id="3" name="Picture 2"/>
          <p:cNvPicPr>
            <a:picLocks noChangeAspect="1"/>
          </p:cNvPicPr>
          <p:nvPr/>
        </p:nvPicPr>
        <p:blipFill>
          <a:blip r:embed="rId6"/>
          <a:stretch>
            <a:fillRect/>
          </a:stretch>
        </p:blipFill>
        <p:spPr>
          <a:xfrm>
            <a:off x="4120502" y="1338947"/>
            <a:ext cx="3086387" cy="1540564"/>
          </a:xfrm>
          <a:prstGeom prst="rect">
            <a:avLst/>
          </a:prstGeom>
        </p:spPr>
      </p:pic>
      <p:pic>
        <p:nvPicPr>
          <p:cNvPr id="7" name="Picture 6"/>
          <p:cNvPicPr>
            <a:picLocks noChangeAspect="1"/>
          </p:cNvPicPr>
          <p:nvPr/>
        </p:nvPicPr>
        <p:blipFill>
          <a:blip r:embed="rId7"/>
          <a:stretch>
            <a:fillRect/>
          </a:stretch>
        </p:blipFill>
        <p:spPr>
          <a:xfrm>
            <a:off x="4136551" y="3175000"/>
            <a:ext cx="2159000" cy="254000"/>
          </a:xfrm>
          <a:prstGeom prst="rect">
            <a:avLst/>
          </a:prstGeom>
          <a:ln>
            <a:solidFill>
              <a:srgbClr val="8D3C1E"/>
            </a:solidFill>
          </a:ln>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266470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sp>
        <p:nvSpPr>
          <p:cNvPr id="17"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t>Define 3D design variables.</a:t>
            </a:r>
          </a:p>
          <a:p>
            <a:pPr marL="400050" lvl="1" indent="0">
              <a:buNone/>
            </a:pPr>
            <a:r>
              <a:rPr lang="en-US" dirty="0" smtClean="0"/>
              <a:t>Create the FFD box (.su2 file).</a:t>
            </a:r>
          </a:p>
          <a:p>
            <a:pPr marL="400050" lvl="1" indent="0">
              <a:buNone/>
            </a:pPr>
            <a:r>
              <a:rPr lang="en-US" dirty="0" smtClean="0"/>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solidFill>
                  <a:srgbClr val="BFBFBF"/>
                </a:solidFill>
              </a:rPr>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solidFill>
                <a:srgbClr val="BFBFBF"/>
              </a:solidFill>
            </a:endParaRPr>
          </a:p>
        </p:txBody>
      </p:sp>
      <p:pic>
        <p:nvPicPr>
          <p:cNvPr id="3" name="Picture 2"/>
          <p:cNvPicPr>
            <a:picLocks noChangeAspect="1"/>
          </p:cNvPicPr>
          <p:nvPr/>
        </p:nvPicPr>
        <p:blipFill>
          <a:blip r:embed="rId4"/>
          <a:stretch>
            <a:fillRect/>
          </a:stretch>
        </p:blipFill>
        <p:spPr>
          <a:xfrm>
            <a:off x="4018822" y="1194668"/>
            <a:ext cx="2336552" cy="2418406"/>
          </a:xfrm>
          <a:prstGeom prst="rect">
            <a:avLst/>
          </a:prstGeom>
        </p:spPr>
      </p:pic>
      <p:pic>
        <p:nvPicPr>
          <p:cNvPr id="4" name="Picture 3"/>
          <p:cNvPicPr>
            <a:picLocks noChangeAspect="1"/>
          </p:cNvPicPr>
          <p:nvPr/>
        </p:nvPicPr>
        <p:blipFill rotWithShape="1">
          <a:blip r:embed="rId5"/>
          <a:srcRect l="8860" t="17168" r="10375"/>
          <a:stretch/>
        </p:blipFill>
        <p:spPr>
          <a:xfrm>
            <a:off x="6541484" y="1248482"/>
            <a:ext cx="2457460" cy="1970434"/>
          </a:xfrm>
          <a:prstGeom prst="rect">
            <a:avLst/>
          </a:prstGeom>
        </p:spPr>
      </p:pic>
      <p:sp>
        <p:nvSpPr>
          <p:cNvPr id="11" name="Rectangle 10"/>
          <p:cNvSpPr/>
          <p:nvPr/>
        </p:nvSpPr>
        <p:spPr>
          <a:xfrm>
            <a:off x="8495353" y="1238464"/>
            <a:ext cx="647060" cy="524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4019430" y="3645212"/>
            <a:ext cx="4323265" cy="2193421"/>
          </a:xfrm>
          <a:prstGeom prst="rect">
            <a:avLst/>
          </a:prstGeom>
        </p:spPr>
      </p:pic>
      <p:pic>
        <p:nvPicPr>
          <p:cNvPr id="13" name="Picture 12"/>
          <p:cNvPicPr>
            <a:picLocks noChangeAspect="1"/>
          </p:cNvPicPr>
          <p:nvPr/>
        </p:nvPicPr>
        <p:blipFill>
          <a:blip r:embed="rId7"/>
          <a:stretch>
            <a:fillRect/>
          </a:stretch>
        </p:blipFill>
        <p:spPr>
          <a:xfrm>
            <a:off x="4018822" y="5858841"/>
            <a:ext cx="2146300" cy="279400"/>
          </a:xfrm>
          <a:prstGeom prst="rect">
            <a:avLst/>
          </a:prstGeom>
          <a:ln>
            <a:solidFill>
              <a:schemeClr val="bg2"/>
            </a:solidFill>
          </a:ln>
        </p:spPr>
      </p:pic>
      <p:pic>
        <p:nvPicPr>
          <p:cNvPr id="15" name="Picture 14"/>
          <p:cNvPicPr>
            <a:picLocks noChangeAspect="1"/>
          </p:cNvPicPr>
          <p:nvPr/>
        </p:nvPicPr>
        <p:blipFill>
          <a:blip r:embed="rId8"/>
          <a:stretch>
            <a:fillRect/>
          </a:stretch>
        </p:blipFill>
        <p:spPr>
          <a:xfrm>
            <a:off x="4019430" y="6229247"/>
            <a:ext cx="3657600" cy="190500"/>
          </a:xfrm>
          <a:prstGeom prst="rect">
            <a:avLst/>
          </a:prstGeom>
          <a:ln>
            <a:solidFill>
              <a:srgbClr val="8C1515"/>
            </a:solidFill>
          </a:ln>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6733216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sp>
        <p:nvSpPr>
          <p:cNvPr id="15"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t>Define the optimization problem</a:t>
            </a:r>
          </a:p>
          <a:p>
            <a:pPr marL="400050" lvl="1" indent="0">
              <a:buNone/>
            </a:pPr>
            <a:r>
              <a:rPr lang="en-US" dirty="0" smtClean="0"/>
              <a:t>Objective function.</a:t>
            </a:r>
          </a:p>
          <a:p>
            <a:pPr marL="400050" lvl="1" indent="0">
              <a:buNone/>
            </a:pPr>
            <a:r>
              <a:rPr lang="en-US" dirty="0" smtClean="0"/>
              <a:t>Constraints (flow and geometry).</a:t>
            </a:r>
          </a:p>
          <a:p>
            <a:pPr marL="400050" lvl="1" indent="0">
              <a:buNone/>
            </a:pPr>
            <a:r>
              <a:rPr lang="en-US" dirty="0" smtClean="0"/>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solidFill>
                  <a:srgbClr val="BFBFBF"/>
                </a:solidFill>
              </a:rPr>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solidFill>
                <a:srgbClr val="BFBFBF"/>
              </a:solidFill>
            </a:endParaRPr>
          </a:p>
        </p:txBody>
      </p:sp>
      <p:pic>
        <p:nvPicPr>
          <p:cNvPr id="3" name="Picture 2"/>
          <p:cNvPicPr>
            <a:picLocks noChangeAspect="1"/>
          </p:cNvPicPr>
          <p:nvPr/>
        </p:nvPicPr>
        <p:blipFill>
          <a:blip r:embed="rId4"/>
          <a:stretch>
            <a:fillRect/>
          </a:stretch>
        </p:blipFill>
        <p:spPr>
          <a:xfrm>
            <a:off x="4065495" y="1338946"/>
            <a:ext cx="4895440" cy="3918420"/>
          </a:xfrm>
          <a:prstGeom prst="rect">
            <a:avLst/>
          </a:prstGeom>
        </p:spPr>
      </p:pic>
      <p:sp>
        <p:nvSpPr>
          <p:cNvPr id="4" name="TextBox 3"/>
          <p:cNvSpPr txBox="1"/>
          <p:nvPr/>
        </p:nvSpPr>
        <p:spPr>
          <a:xfrm>
            <a:off x="4134974" y="5528043"/>
            <a:ext cx="4713639" cy="830997"/>
          </a:xfrm>
          <a:prstGeom prst="rect">
            <a:avLst/>
          </a:prstGeom>
          <a:noFill/>
        </p:spPr>
        <p:txBody>
          <a:bodyPr wrap="square" rtlCol="0">
            <a:spAutoFit/>
          </a:bodyPr>
          <a:lstStyle/>
          <a:p>
            <a:r>
              <a:rPr lang="en-US" sz="1600" dirty="0" smtClean="0"/>
              <a:t>- Do not forget to check the name of the mesh.</a:t>
            </a:r>
          </a:p>
          <a:p>
            <a:r>
              <a:rPr lang="en-US" sz="1600" dirty="0" smtClean="0"/>
              <a:t>- There are scripts to generate the list of design variables.</a:t>
            </a:r>
            <a:endParaRPr lang="en-US" sz="1600" dirty="0"/>
          </a:p>
        </p:txBody>
      </p:sp>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743015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pPr>
              <a:buNone/>
            </a:pPr>
            <a:r>
              <a:rPr lang="en-US" dirty="0" smtClean="0">
                <a:solidFill>
                  <a:srgbClr val="434A44"/>
                </a:solidFill>
              </a:rPr>
              <a:t>	$</a:t>
            </a:r>
            <a:r>
              <a:rPr lang="en-US" dirty="0" smtClean="0">
                <a:solidFill>
                  <a:srgbClr val="434A44"/>
                </a:solidFill>
              </a:rPr>
              <a:t> ./</a:t>
            </a:r>
            <a:r>
              <a:rPr lang="en-US" dirty="0" err="1" smtClean="0">
                <a:solidFill>
                  <a:srgbClr val="434A44"/>
                </a:solidFill>
              </a:rPr>
              <a:t>set_ffd_design_var.py</a:t>
            </a:r>
            <a:r>
              <a:rPr lang="en-US" dirty="0" smtClean="0">
                <a:solidFill>
                  <a:srgbClr val="434A44"/>
                </a:solidFill>
              </a:rPr>
              <a:t> -</a:t>
            </a:r>
            <a:r>
              <a:rPr lang="en-US" dirty="0" err="1" smtClean="0">
                <a:solidFill>
                  <a:srgbClr val="434A44"/>
                </a:solidFill>
              </a:rPr>
              <a:t>i</a:t>
            </a:r>
            <a:r>
              <a:rPr lang="en-US" dirty="0" smtClean="0">
                <a:solidFill>
                  <a:srgbClr val="434A44"/>
                </a:solidFill>
              </a:rPr>
              <a:t> 30 -</a:t>
            </a:r>
            <a:r>
              <a:rPr lang="en-US" dirty="0" err="1" smtClean="0">
                <a:solidFill>
                  <a:srgbClr val="434A44"/>
                </a:solidFill>
              </a:rPr>
              <a:t>j</a:t>
            </a:r>
            <a:r>
              <a:rPr lang="en-US" dirty="0" smtClean="0">
                <a:solidFill>
                  <a:srgbClr val="434A44"/>
                </a:solidFill>
              </a:rPr>
              <a:t> 1 -</a:t>
            </a:r>
            <a:r>
              <a:rPr lang="en-US" dirty="0" err="1" smtClean="0">
                <a:solidFill>
                  <a:srgbClr val="434A44"/>
                </a:solidFill>
              </a:rPr>
              <a:t>b</a:t>
            </a:r>
            <a:r>
              <a:rPr lang="en-US" dirty="0" smtClean="0">
                <a:solidFill>
                  <a:srgbClr val="434A44"/>
                </a:solidFill>
              </a:rPr>
              <a:t> MAIN_BOX -</a:t>
            </a:r>
            <a:r>
              <a:rPr lang="en-US" dirty="0" err="1" smtClean="0">
                <a:solidFill>
                  <a:srgbClr val="434A44"/>
                </a:solidFill>
              </a:rPr>
              <a:t>m</a:t>
            </a:r>
            <a:r>
              <a:rPr lang="en-US" dirty="0" smtClean="0">
                <a:solidFill>
                  <a:srgbClr val="434A44"/>
                </a:solidFill>
              </a:rPr>
              <a:t> airfoil -</a:t>
            </a:r>
            <a:r>
              <a:rPr lang="en-US" dirty="0" err="1" smtClean="0">
                <a:solidFill>
                  <a:srgbClr val="434A44"/>
                </a:solidFill>
              </a:rPr>
              <a:t>s</a:t>
            </a:r>
            <a:r>
              <a:rPr lang="en-US" dirty="0" smtClean="0">
                <a:solidFill>
                  <a:srgbClr val="434A44"/>
                </a:solidFill>
              </a:rPr>
              <a:t> 1.0</a:t>
            </a:r>
          </a:p>
          <a:p>
            <a:pPr>
              <a:buNone/>
            </a:pPr>
            <a:r>
              <a:rPr lang="en-US" dirty="0" smtClean="0">
                <a:solidFill>
                  <a:srgbClr val="434A44"/>
                </a:solidFill>
              </a:rPr>
              <a:t>	</a:t>
            </a:r>
          </a:p>
          <a:p>
            <a:pPr>
              <a:buNone/>
            </a:pPr>
            <a:endParaRPr lang="en-US" dirty="0" smtClean="0">
              <a:solidFill>
                <a:srgbClr val="434A44"/>
              </a:solidFill>
            </a:endParaRPr>
          </a:p>
          <a:p>
            <a:pPr>
              <a:buNone/>
            </a:pPr>
            <a:endParaRPr lang="en-US" dirty="0"/>
          </a:p>
        </p:txBody>
      </p:sp>
      <p:sp>
        <p:nvSpPr>
          <p:cNvPr id="4" name="Rounded Rectangle 3"/>
          <p:cNvSpPr/>
          <p:nvPr/>
        </p:nvSpPr>
        <p:spPr>
          <a:xfrm>
            <a:off x="1749954" y="2116667"/>
            <a:ext cx="5644092" cy="1191185"/>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a:t>
            </a:r>
            <a:r>
              <a:rPr lang="en-US" sz="2000" dirty="0" smtClean="0"/>
              <a:t> Use the </a:t>
            </a:r>
            <a:r>
              <a:rPr lang="en-US" sz="2000" dirty="0" err="1" smtClean="0"/>
              <a:t>set_ffd_design_var.py</a:t>
            </a:r>
            <a:r>
              <a:rPr lang="en-US" sz="2000" dirty="0" smtClean="0"/>
              <a:t> script in order to easily define your set of FFD design variables in the configuration file.</a:t>
            </a:r>
            <a:endParaRPr lang="en-US" sz="2000" dirty="0" smtClean="0"/>
          </a:p>
        </p:txBody>
      </p:sp>
      <p:sp>
        <p:nvSpPr>
          <p:cNvPr id="5" name="Title 2"/>
          <p:cNvSpPr>
            <a:spLocks noGrp="1"/>
          </p:cNvSpPr>
          <p:nvPr>
            <p:ph type="title"/>
          </p:nvPr>
        </p:nvSpPr>
        <p:spPr>
          <a:xfrm>
            <a:off x="949325" y="479425"/>
            <a:ext cx="7707313" cy="650875"/>
          </a:xfrm>
        </p:spPr>
        <p:txBody>
          <a:bodyPr/>
          <a:lstStyle/>
          <a:p>
            <a:r>
              <a:rPr lang="en-US" sz="3200" dirty="0" smtClean="0"/>
              <a:t>Building SU</a:t>
            </a:r>
            <a:r>
              <a:rPr lang="en-US" sz="3200" baseline="30000" dirty="0" smtClean="0"/>
              <a:t>2 </a:t>
            </a:r>
            <a:br>
              <a:rPr lang="en-US" sz="3200" baseline="30000" dirty="0" smtClean="0"/>
            </a:br>
            <a:r>
              <a:rPr lang="en-US" dirty="0" smtClean="0"/>
              <a:t>Tips for Hassle-Free Builds</a:t>
            </a:r>
            <a:endParaRPr lang="en-US" baseline="30000" dirty="0"/>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pic>
        <p:nvPicPr>
          <p:cNvPr id="10" name="Picture 9" descr="CLSens.jpg"/>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tretch>
            <a:fillRect/>
          </a:stretch>
        </p:blipFill>
        <p:spPr>
          <a:xfrm>
            <a:off x="7265140" y="2122853"/>
            <a:ext cx="1800701" cy="1596334"/>
          </a:xfrm>
          <a:prstGeom prst="rect">
            <a:avLst/>
          </a:prstGeom>
        </p:spPr>
      </p:pic>
      <p:pic>
        <p:nvPicPr>
          <p:cNvPr id="11" name="Picture 10" descr="CdGrad.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72873" y="4398673"/>
            <a:ext cx="2314364" cy="2057400"/>
          </a:xfrm>
          <a:prstGeom prst="rect">
            <a:avLst/>
          </a:prstGeom>
        </p:spPr>
      </p:pic>
      <p:pic>
        <p:nvPicPr>
          <p:cNvPr id="12" name="Picture 11" descr="ClGrad.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539087" y="4398394"/>
            <a:ext cx="2314365" cy="2057400"/>
          </a:xfrm>
          <a:prstGeom prst="rect">
            <a:avLst/>
          </a:prstGeom>
        </p:spPr>
      </p:pic>
      <p:sp>
        <p:nvSpPr>
          <p:cNvPr id="15"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t>Checks before the optimization (optional).</a:t>
            </a:r>
          </a:p>
          <a:p>
            <a:pPr marL="400050" lvl="1" indent="0">
              <a:buNone/>
            </a:pPr>
            <a:r>
              <a:rPr lang="en-US" dirty="0" smtClean="0"/>
              <a:t>Compute C</a:t>
            </a:r>
            <a:r>
              <a:rPr lang="en-US" baseline="-25000" dirty="0" smtClean="0"/>
              <a:t>D</a:t>
            </a:r>
            <a:r>
              <a:rPr lang="en-US" dirty="0" smtClean="0"/>
              <a:t>, and C</a:t>
            </a:r>
            <a:r>
              <a:rPr lang="en-US" baseline="-25000" dirty="0" smtClean="0"/>
              <a:t>L</a:t>
            </a:r>
            <a:r>
              <a:rPr lang="en-US" dirty="0" smtClean="0"/>
              <a:t> gradients.</a:t>
            </a:r>
            <a:endParaRPr lang="en-US" dirty="0"/>
          </a:p>
          <a:p>
            <a:pPr marL="400050" lvl="1" indent="0">
              <a:buNone/>
            </a:pPr>
            <a:r>
              <a:rPr lang="en-US" dirty="0" smtClean="0"/>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solidFill>
                  <a:srgbClr val="BFBFBF"/>
                </a:solidFill>
              </a:rPr>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solidFill>
                <a:srgbClr val="BFBFBF"/>
              </a:solidFill>
            </a:endParaRPr>
          </a:p>
        </p:txBody>
      </p:sp>
      <p:pic>
        <p:nvPicPr>
          <p:cNvPr id="3" name="Picture 2"/>
          <p:cNvPicPr>
            <a:picLocks noChangeAspect="1"/>
          </p:cNvPicPr>
          <p:nvPr/>
        </p:nvPicPr>
        <p:blipFill>
          <a:blip r:embed="rId7"/>
          <a:stretch>
            <a:fillRect/>
          </a:stretch>
        </p:blipFill>
        <p:spPr>
          <a:xfrm>
            <a:off x="4013232" y="1373323"/>
            <a:ext cx="3251908" cy="2456997"/>
          </a:xfrm>
          <a:prstGeom prst="rect">
            <a:avLst/>
          </a:prstGeom>
        </p:spPr>
      </p:pic>
      <p:pic>
        <p:nvPicPr>
          <p:cNvPr id="4" name="Picture 3"/>
          <p:cNvPicPr>
            <a:picLocks noChangeAspect="1"/>
          </p:cNvPicPr>
          <p:nvPr/>
        </p:nvPicPr>
        <p:blipFill>
          <a:blip r:embed="rId8"/>
          <a:stretch>
            <a:fillRect/>
          </a:stretch>
        </p:blipFill>
        <p:spPr>
          <a:xfrm>
            <a:off x="4013232" y="4107180"/>
            <a:ext cx="4102100" cy="215900"/>
          </a:xfrm>
          <a:prstGeom prst="rect">
            <a:avLst/>
          </a:prstGeom>
          <a:ln>
            <a:solidFill>
              <a:srgbClr val="8C1515"/>
            </a:solidFill>
          </a:ln>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5418757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pic>
        <p:nvPicPr>
          <p:cNvPr id="4" name="Picture 3"/>
          <p:cNvPicPr>
            <a:picLocks noChangeAspect="1"/>
          </p:cNvPicPr>
          <p:nvPr/>
        </p:nvPicPr>
        <p:blipFill rotWithShape="1">
          <a:blip r:embed="rId4"/>
          <a:srcRect r="60657"/>
          <a:stretch/>
        </p:blipFill>
        <p:spPr>
          <a:xfrm>
            <a:off x="4156888" y="1450962"/>
            <a:ext cx="1912653" cy="409836"/>
          </a:xfrm>
          <a:prstGeom prst="rect">
            <a:avLst/>
          </a:prstGeom>
        </p:spPr>
      </p:pic>
      <p:pic>
        <p:nvPicPr>
          <p:cNvPr id="13" name="Picture 12"/>
          <p:cNvPicPr>
            <a:picLocks noChangeAspect="1"/>
          </p:cNvPicPr>
          <p:nvPr/>
        </p:nvPicPr>
        <p:blipFill rotWithShape="1">
          <a:blip r:embed="rId5"/>
          <a:srcRect b="78466"/>
          <a:stretch/>
        </p:blipFill>
        <p:spPr>
          <a:xfrm>
            <a:off x="4158841" y="1934640"/>
            <a:ext cx="4261037" cy="1476823"/>
          </a:xfrm>
          <a:prstGeom prst="rect">
            <a:avLst/>
          </a:prstGeom>
        </p:spPr>
      </p:pic>
      <p:pic>
        <p:nvPicPr>
          <p:cNvPr id="17" name="Picture 16"/>
          <p:cNvPicPr>
            <a:picLocks noChangeAspect="1"/>
          </p:cNvPicPr>
          <p:nvPr/>
        </p:nvPicPr>
        <p:blipFill rotWithShape="1">
          <a:blip r:embed="rId5"/>
          <a:srcRect t="82192" b="7579"/>
          <a:stretch/>
        </p:blipFill>
        <p:spPr>
          <a:xfrm>
            <a:off x="4156181" y="3470536"/>
            <a:ext cx="4261037" cy="701492"/>
          </a:xfrm>
          <a:prstGeom prst="rect">
            <a:avLst/>
          </a:prstGeom>
        </p:spPr>
      </p:pic>
      <p:cxnSp>
        <p:nvCxnSpPr>
          <p:cNvPr id="18" name="Straight Connector 17"/>
          <p:cNvCxnSpPr/>
          <p:nvPr/>
        </p:nvCxnSpPr>
        <p:spPr bwMode="auto">
          <a:xfrm>
            <a:off x="4238341" y="3426231"/>
            <a:ext cx="18533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0" name="Picture 19"/>
          <p:cNvPicPr>
            <a:picLocks noChangeAspect="1"/>
          </p:cNvPicPr>
          <p:nvPr/>
        </p:nvPicPr>
        <p:blipFill rotWithShape="1">
          <a:blip r:embed="rId6"/>
          <a:srcRect b="20636"/>
          <a:stretch/>
        </p:blipFill>
        <p:spPr>
          <a:xfrm>
            <a:off x="4175415" y="4249954"/>
            <a:ext cx="2994322" cy="1553964"/>
          </a:xfrm>
          <a:prstGeom prst="rect">
            <a:avLst/>
          </a:prstGeom>
        </p:spPr>
      </p:pic>
      <p:pic>
        <p:nvPicPr>
          <p:cNvPr id="21" name="Picture 20"/>
          <p:cNvPicPr>
            <a:picLocks noChangeAspect="1"/>
          </p:cNvPicPr>
          <p:nvPr/>
        </p:nvPicPr>
        <p:blipFill>
          <a:blip r:embed="rId7"/>
          <a:stretch>
            <a:fillRect/>
          </a:stretch>
        </p:blipFill>
        <p:spPr>
          <a:xfrm>
            <a:off x="4205650" y="5877760"/>
            <a:ext cx="2915171" cy="651938"/>
          </a:xfrm>
          <a:prstGeom prst="rect">
            <a:avLst/>
          </a:prstGeom>
        </p:spPr>
      </p:pic>
      <p:pic>
        <p:nvPicPr>
          <p:cNvPr id="22" name="Picture 21"/>
          <p:cNvPicPr>
            <a:picLocks noChangeAspect="1"/>
          </p:cNvPicPr>
          <p:nvPr/>
        </p:nvPicPr>
        <p:blipFill>
          <a:blip r:embed="rId8"/>
          <a:stretch>
            <a:fillRect/>
          </a:stretch>
        </p:blipFill>
        <p:spPr>
          <a:xfrm>
            <a:off x="6267954" y="1541898"/>
            <a:ext cx="1514645" cy="236888"/>
          </a:xfrm>
          <a:prstGeom prst="rect">
            <a:avLst/>
          </a:prstGeom>
        </p:spPr>
      </p:pic>
      <p:sp>
        <p:nvSpPr>
          <p:cNvPr id="24"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t>Final checks </a:t>
            </a:r>
            <a:r>
              <a:rPr lang="en-US" dirty="0"/>
              <a:t>(optional)</a:t>
            </a:r>
            <a:r>
              <a:rPr lang="en-US" dirty="0" smtClean="0"/>
              <a:t>.</a:t>
            </a:r>
          </a:p>
          <a:p>
            <a:pPr marL="400050" lvl="1" indent="0">
              <a:buNone/>
            </a:pPr>
            <a:r>
              <a:rPr lang="en-US" dirty="0" smtClean="0"/>
              <a:t>Restart files are available.</a:t>
            </a:r>
          </a:p>
          <a:p>
            <a:pPr marL="400050" lvl="1" indent="0">
              <a:buNone/>
            </a:pPr>
            <a:r>
              <a:rPr lang="en-US" dirty="0"/>
              <a:t>The grid contains the FFD information</a:t>
            </a:r>
            <a:r>
              <a:rPr lang="en-US" dirty="0" smtClean="0"/>
              <a:t>.</a:t>
            </a:r>
          </a:p>
          <a:p>
            <a:pPr marL="400050" lvl="1" indent="0">
              <a:buNone/>
            </a:pPr>
            <a:r>
              <a:rPr lang="en-US" dirty="0" smtClean="0"/>
              <a:t>The stop criteria is reasonable.</a:t>
            </a:r>
          </a:p>
          <a:p>
            <a:pPr marL="400050" lvl="1" indent="0">
              <a:buNone/>
            </a:pPr>
            <a:r>
              <a:rPr lang="en-US" dirty="0" smtClean="0"/>
              <a:t>The proposed optimization problem makes </a:t>
            </a:r>
            <a:r>
              <a:rPr lang="en-US" dirty="0"/>
              <a:t>sense (</a:t>
            </a:r>
            <a:r>
              <a:rPr lang="en-US" dirty="0" smtClean="0"/>
              <a:t>scaling).</a:t>
            </a:r>
          </a:p>
          <a:p>
            <a:pPr marL="0" indent="0"/>
            <a:r>
              <a:rPr lang="en-US" dirty="0" smtClean="0">
                <a:solidFill>
                  <a:srgbClr val="BFBFBF"/>
                </a:solidFill>
              </a:rPr>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solidFill>
                <a:srgbClr val="BFBFBF"/>
              </a:solidFill>
            </a:endParaRPr>
          </a:p>
        </p:txBody>
      </p:sp>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2792151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endParaRPr lang="en-US" sz="2400" dirty="0"/>
          </a:p>
        </p:txBody>
      </p:sp>
      <p:pic>
        <p:nvPicPr>
          <p:cNvPr id="7" name="UpperSurface.avi">
            <a:hlinkClick r:id="" action="ppaction://media"/>
          </p:cNvPr>
          <p:cNvPicPr/>
          <p:nvPr>
            <a:videoFile r:link="rId2"/>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embed="rId5"/>
              </p:ext>
            </p:extLst>
          </p:nvPr>
        </p:nvPicPr>
        <p:blipFill>
          <a:blip r:embed="rId6"/>
          <a:stretch>
            <a:fillRect/>
          </a:stretch>
        </p:blipFill>
        <p:spPr>
          <a:xfrm>
            <a:off x="4942064" y="2151558"/>
            <a:ext cx="3747226" cy="3330868"/>
          </a:xfrm>
          <a:prstGeom prst="rect">
            <a:avLst/>
          </a:prstGeom>
        </p:spPr>
      </p:pic>
      <p:sp>
        <p:nvSpPr>
          <p:cNvPr id="22"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t>Run the optimization.</a:t>
            </a:r>
          </a:p>
          <a:p>
            <a:pPr marL="0" indent="0"/>
            <a:r>
              <a:rPr lang="en-US" dirty="0" smtClean="0">
                <a:solidFill>
                  <a:srgbClr val="BFBFBF"/>
                </a:solidFill>
              </a:rPr>
              <a:t>Analyze the solution.</a:t>
            </a:r>
          </a:p>
          <a:p>
            <a:pPr marL="400050" lvl="1" indent="0">
              <a:buNone/>
            </a:pPr>
            <a:r>
              <a:rPr lang="en-US" dirty="0" smtClean="0">
                <a:solidFill>
                  <a:srgbClr val="BFBFBF"/>
                </a:solidFill>
              </a:rPr>
              <a:t>Folder structure and </a:t>
            </a:r>
            <a:r>
              <a:rPr lang="en-US" dirty="0" err="1">
                <a:solidFill>
                  <a:srgbClr val="BFBFBF"/>
                </a:solidFill>
              </a:rPr>
              <a:t>h</a:t>
            </a:r>
            <a:r>
              <a:rPr lang="en-US" dirty="0" err="1" smtClean="0">
                <a:solidFill>
                  <a:srgbClr val="BFBFBF"/>
                </a:solidFill>
              </a:rPr>
              <a:t>istory_project</a:t>
            </a:r>
            <a:r>
              <a:rPr lang="en-US" dirty="0" smtClean="0">
                <a:solidFill>
                  <a:srgbClr val="BFBFBF"/>
                </a:solidFill>
              </a:rPr>
              <a:t> file.</a:t>
            </a:r>
          </a:p>
          <a:p>
            <a:pPr marL="400050" lvl="1" indent="0">
              <a:buNone/>
            </a:pPr>
            <a:r>
              <a:rPr lang="en-US" dirty="0" smtClean="0">
                <a:solidFill>
                  <a:srgbClr val="BFBFBF"/>
                </a:solidFill>
              </a:rPr>
              <a:t>Restart capability.</a:t>
            </a:r>
          </a:p>
          <a:p>
            <a:pPr marL="0" indent="0"/>
            <a:endParaRPr lang="en-US" dirty="0">
              <a:solidFill>
                <a:srgbClr val="BFBFBF"/>
              </a:solidFill>
            </a:endParaRPr>
          </a:p>
        </p:txBody>
      </p:sp>
      <p:pic>
        <p:nvPicPr>
          <p:cNvPr id="3" name="Picture 2"/>
          <p:cNvPicPr>
            <a:picLocks noChangeAspect="1"/>
          </p:cNvPicPr>
          <p:nvPr/>
        </p:nvPicPr>
        <p:blipFill>
          <a:blip r:embed="rId7"/>
          <a:stretch>
            <a:fillRect/>
          </a:stretch>
        </p:blipFill>
        <p:spPr>
          <a:xfrm>
            <a:off x="4942064" y="1425889"/>
            <a:ext cx="3495990" cy="235926"/>
          </a:xfrm>
          <a:prstGeom prst="rect">
            <a:avLst/>
          </a:prstGeom>
          <a:ln>
            <a:solidFill>
              <a:srgbClr val="8D3C1E"/>
            </a:solidFill>
          </a:ln>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5825460"/>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ONERA M6 Shape </a:t>
            </a:r>
            <a:r>
              <a:rPr lang="en-US" dirty="0"/>
              <a:t>Optimization (Euler and RANS</a:t>
            </a:r>
            <a:r>
              <a:rPr lang="en-US" dirty="0" smtClean="0"/>
              <a:t>)</a:t>
            </a:r>
            <a:br>
              <a:rPr lang="en-US" dirty="0" smtClean="0"/>
            </a:br>
            <a:endParaRPr lang="en-US" sz="2400" dirty="0"/>
          </a:p>
        </p:txBody>
      </p:sp>
      <p:sp>
        <p:nvSpPr>
          <p:cNvPr id="19" name="Content Placeholder 6"/>
          <p:cNvSpPr>
            <a:spLocks noGrp="1"/>
          </p:cNvSpPr>
          <p:nvPr>
            <p:ph idx="4294967295"/>
          </p:nvPr>
        </p:nvSpPr>
        <p:spPr>
          <a:xfrm>
            <a:off x="584028" y="1338946"/>
            <a:ext cx="3550945" cy="5245037"/>
          </a:xfrm>
          <a:prstGeom prst="rect">
            <a:avLst/>
          </a:prstGeom>
        </p:spPr>
        <p:txBody>
          <a:bodyPr>
            <a:normAutofit fontScale="77500" lnSpcReduction="20000"/>
          </a:bodyPr>
          <a:lstStyle/>
          <a:p>
            <a:pPr marL="0" indent="0"/>
            <a:r>
              <a:rPr lang="en-US" dirty="0" smtClean="0">
                <a:solidFill>
                  <a:srgbClr val="BFBFBF"/>
                </a:solidFill>
              </a:rPr>
              <a:t>Define and run the physical problem.</a:t>
            </a:r>
          </a:p>
          <a:p>
            <a:pPr marL="0" indent="0"/>
            <a:r>
              <a:rPr lang="en-US" dirty="0" smtClean="0">
                <a:solidFill>
                  <a:srgbClr val="BFBFBF"/>
                </a:solidFill>
              </a:rPr>
              <a:t>Evaluate geometry (thickness, </a:t>
            </a:r>
            <a:r>
              <a:rPr lang="en-US" dirty="0" err="1" smtClean="0">
                <a:solidFill>
                  <a:srgbClr val="BFBFBF"/>
                </a:solidFill>
              </a:rPr>
              <a:t>AoA</a:t>
            </a:r>
            <a:r>
              <a:rPr lang="en-US" dirty="0" smtClean="0">
                <a:solidFill>
                  <a:srgbClr val="BFBFBF"/>
                </a:solidFill>
              </a:rPr>
              <a:t>, </a:t>
            </a:r>
            <a:r>
              <a:rPr lang="en-US" dirty="0" err="1" smtClean="0">
                <a:solidFill>
                  <a:srgbClr val="BFBFBF"/>
                </a:solidFill>
              </a:rPr>
              <a:t>etc</a:t>
            </a:r>
            <a:r>
              <a:rPr lang="en-US" dirty="0" smtClean="0">
                <a:solidFill>
                  <a:srgbClr val="BFBFBF"/>
                </a:solidFill>
              </a:rPr>
              <a:t>).</a:t>
            </a:r>
          </a:p>
          <a:p>
            <a:pPr marL="0" indent="0"/>
            <a:r>
              <a:rPr lang="en-US" dirty="0" smtClean="0">
                <a:solidFill>
                  <a:srgbClr val="BFBFBF"/>
                </a:solidFill>
              </a:rPr>
              <a:t>Define 3D design variables.</a:t>
            </a:r>
          </a:p>
          <a:p>
            <a:pPr marL="400050" lvl="1" indent="0">
              <a:buNone/>
            </a:pPr>
            <a:r>
              <a:rPr lang="en-US" dirty="0" smtClean="0">
                <a:solidFill>
                  <a:srgbClr val="BFBFBF"/>
                </a:solidFill>
              </a:rPr>
              <a:t>Create the FFD box (.su2 file).</a:t>
            </a:r>
          </a:p>
          <a:p>
            <a:pPr marL="400050" lvl="1" indent="0">
              <a:buNone/>
            </a:pPr>
            <a:r>
              <a:rPr lang="en-US" dirty="0" smtClean="0">
                <a:solidFill>
                  <a:srgbClr val="BFBFBF"/>
                </a:solidFill>
              </a:rPr>
              <a:t>FFD design variables preprocessing.</a:t>
            </a:r>
          </a:p>
          <a:p>
            <a:pPr marL="0" indent="0"/>
            <a:r>
              <a:rPr lang="en-US" dirty="0" smtClean="0">
                <a:solidFill>
                  <a:srgbClr val="BFBFBF"/>
                </a:solidFill>
              </a:rPr>
              <a:t>Define the optimization problem</a:t>
            </a:r>
          </a:p>
          <a:p>
            <a:pPr marL="400050" lvl="1" indent="0">
              <a:buNone/>
            </a:pPr>
            <a:r>
              <a:rPr lang="en-US" dirty="0" smtClean="0">
                <a:solidFill>
                  <a:srgbClr val="BFBFBF"/>
                </a:solidFill>
              </a:rPr>
              <a:t>Objective function.</a:t>
            </a:r>
          </a:p>
          <a:p>
            <a:pPr marL="400050" lvl="1" indent="0">
              <a:buNone/>
            </a:pPr>
            <a:r>
              <a:rPr lang="en-US" dirty="0" smtClean="0">
                <a:solidFill>
                  <a:srgbClr val="BFBFBF"/>
                </a:solidFill>
              </a:rPr>
              <a:t>Constraints (flow and geometry).</a:t>
            </a:r>
          </a:p>
          <a:p>
            <a:pPr marL="400050" lvl="1" indent="0">
              <a:buNone/>
            </a:pPr>
            <a:r>
              <a:rPr lang="en-US" dirty="0" smtClean="0">
                <a:solidFill>
                  <a:srgbClr val="BFBFBF"/>
                </a:solidFill>
              </a:rPr>
              <a:t>Design variables based on FFD box.</a:t>
            </a:r>
          </a:p>
          <a:p>
            <a:pPr marL="0" indent="0"/>
            <a:r>
              <a:rPr lang="en-US" dirty="0" smtClean="0">
                <a:solidFill>
                  <a:srgbClr val="BFBFBF"/>
                </a:solidFill>
              </a:rPr>
              <a:t>Checks before the optimization (optional).</a:t>
            </a:r>
          </a:p>
          <a:p>
            <a:pPr marL="400050" lvl="1" indent="0">
              <a:buNone/>
            </a:pPr>
            <a:r>
              <a:rPr lang="en-US" dirty="0" smtClean="0">
                <a:solidFill>
                  <a:srgbClr val="BFBFBF"/>
                </a:solidFill>
              </a:rPr>
              <a:t>Compute C</a:t>
            </a:r>
            <a:r>
              <a:rPr lang="en-US" baseline="-25000" dirty="0" smtClean="0">
                <a:solidFill>
                  <a:srgbClr val="BFBFBF"/>
                </a:solidFill>
              </a:rPr>
              <a:t>D</a:t>
            </a:r>
            <a:r>
              <a:rPr lang="en-US" dirty="0" smtClean="0">
                <a:solidFill>
                  <a:srgbClr val="BFBFBF"/>
                </a:solidFill>
              </a:rPr>
              <a:t>, and C</a:t>
            </a:r>
            <a:r>
              <a:rPr lang="en-US" baseline="-25000" dirty="0" smtClean="0">
                <a:solidFill>
                  <a:srgbClr val="BFBFBF"/>
                </a:solidFill>
              </a:rPr>
              <a:t>L</a:t>
            </a:r>
            <a:r>
              <a:rPr lang="en-US" dirty="0" smtClean="0">
                <a:solidFill>
                  <a:srgbClr val="BFBFBF"/>
                </a:solidFill>
              </a:rPr>
              <a:t> gradients.</a:t>
            </a:r>
            <a:endParaRPr lang="en-US" dirty="0">
              <a:solidFill>
                <a:srgbClr val="BFBFBF"/>
              </a:solidFill>
            </a:endParaRPr>
          </a:p>
          <a:p>
            <a:pPr marL="400050" lvl="1" indent="0">
              <a:buNone/>
            </a:pPr>
            <a:r>
              <a:rPr lang="en-US" dirty="0" smtClean="0">
                <a:solidFill>
                  <a:srgbClr val="BFBFBF"/>
                </a:solidFill>
              </a:rPr>
              <a:t>Compute geometric gradients.</a:t>
            </a:r>
          </a:p>
          <a:p>
            <a:pPr marL="0" indent="0"/>
            <a:r>
              <a:rPr lang="en-US" dirty="0" smtClean="0">
                <a:solidFill>
                  <a:srgbClr val="BFBFBF"/>
                </a:solidFill>
              </a:rPr>
              <a:t>Final checks </a:t>
            </a:r>
            <a:r>
              <a:rPr lang="en-US" dirty="0">
                <a:solidFill>
                  <a:srgbClr val="BFBFBF"/>
                </a:solidFill>
              </a:rPr>
              <a:t>(optional)</a:t>
            </a:r>
            <a:r>
              <a:rPr lang="en-US" dirty="0" smtClean="0">
                <a:solidFill>
                  <a:srgbClr val="BFBFBF"/>
                </a:solidFill>
              </a:rPr>
              <a:t>.</a:t>
            </a:r>
          </a:p>
          <a:p>
            <a:pPr marL="400050" lvl="1" indent="0">
              <a:buNone/>
            </a:pPr>
            <a:r>
              <a:rPr lang="en-US" dirty="0" smtClean="0">
                <a:solidFill>
                  <a:srgbClr val="BFBFBF"/>
                </a:solidFill>
              </a:rPr>
              <a:t>Restart files are available.</a:t>
            </a:r>
          </a:p>
          <a:p>
            <a:pPr marL="400050" lvl="1" indent="0">
              <a:buNone/>
            </a:pPr>
            <a:r>
              <a:rPr lang="en-US" dirty="0">
                <a:solidFill>
                  <a:srgbClr val="BFBFBF"/>
                </a:solidFill>
              </a:rPr>
              <a:t>The grid contains the FFD information</a:t>
            </a:r>
            <a:r>
              <a:rPr lang="en-US" dirty="0" smtClean="0">
                <a:solidFill>
                  <a:srgbClr val="BFBFBF"/>
                </a:solidFill>
              </a:rPr>
              <a:t>.</a:t>
            </a:r>
          </a:p>
          <a:p>
            <a:pPr marL="400050" lvl="1" indent="0">
              <a:buNone/>
            </a:pPr>
            <a:r>
              <a:rPr lang="en-US" dirty="0" smtClean="0">
                <a:solidFill>
                  <a:srgbClr val="BFBFBF"/>
                </a:solidFill>
              </a:rPr>
              <a:t>The stop criteria is reasonable.</a:t>
            </a:r>
          </a:p>
          <a:p>
            <a:pPr marL="400050" lvl="1" indent="0">
              <a:buNone/>
            </a:pPr>
            <a:r>
              <a:rPr lang="en-US" dirty="0" smtClean="0">
                <a:solidFill>
                  <a:srgbClr val="BFBFBF"/>
                </a:solidFill>
              </a:rPr>
              <a:t>The proposed optimization problem makes </a:t>
            </a:r>
            <a:r>
              <a:rPr lang="en-US" dirty="0">
                <a:solidFill>
                  <a:srgbClr val="BFBFBF"/>
                </a:solidFill>
              </a:rPr>
              <a:t>sense (</a:t>
            </a:r>
            <a:r>
              <a:rPr lang="en-US" dirty="0" smtClean="0">
                <a:solidFill>
                  <a:srgbClr val="BFBFBF"/>
                </a:solidFill>
              </a:rPr>
              <a:t>scaling).</a:t>
            </a:r>
          </a:p>
          <a:p>
            <a:pPr marL="0" indent="0"/>
            <a:r>
              <a:rPr lang="en-US" dirty="0" smtClean="0">
                <a:solidFill>
                  <a:srgbClr val="BFBFBF"/>
                </a:solidFill>
              </a:rPr>
              <a:t>Run the optimization.</a:t>
            </a:r>
          </a:p>
          <a:p>
            <a:pPr marL="0" indent="0"/>
            <a:r>
              <a:rPr lang="en-US" dirty="0" smtClean="0"/>
              <a:t>Analyze the solution.</a:t>
            </a:r>
          </a:p>
          <a:p>
            <a:pPr marL="400050" lvl="1" indent="0">
              <a:buNone/>
            </a:pPr>
            <a:r>
              <a:rPr lang="en-US" dirty="0" smtClean="0"/>
              <a:t>Folder structure and </a:t>
            </a:r>
            <a:r>
              <a:rPr lang="en-US" dirty="0" err="1"/>
              <a:t>h</a:t>
            </a:r>
            <a:r>
              <a:rPr lang="en-US" dirty="0" err="1" smtClean="0"/>
              <a:t>istory_project</a:t>
            </a:r>
            <a:r>
              <a:rPr lang="en-US" dirty="0" smtClean="0"/>
              <a:t> file.</a:t>
            </a:r>
          </a:p>
          <a:p>
            <a:pPr marL="400050" lvl="1" indent="0">
              <a:buNone/>
            </a:pPr>
            <a:r>
              <a:rPr lang="en-US" dirty="0" smtClean="0"/>
              <a:t>Restart capability.</a:t>
            </a:r>
          </a:p>
          <a:p>
            <a:pPr marL="0" indent="0"/>
            <a:endParaRPr lang="en-US" dirty="0"/>
          </a:p>
        </p:txBody>
      </p:sp>
      <p:sp>
        <p:nvSpPr>
          <p:cNvPr id="3" name="TextBox 2"/>
          <p:cNvSpPr txBox="1"/>
          <p:nvPr/>
        </p:nvSpPr>
        <p:spPr>
          <a:xfrm>
            <a:off x="6628501" y="3865883"/>
            <a:ext cx="22829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dirty="0" smtClean="0"/>
              <a:t>RANS optimization (49 design variables)</a:t>
            </a:r>
          </a:p>
          <a:p>
            <a:r>
              <a:rPr lang="en-US" sz="1000" dirty="0"/>
              <a:t>Baseline C</a:t>
            </a:r>
            <a:r>
              <a:rPr lang="en-US" sz="1000" baseline="-25000" dirty="0"/>
              <a:t>D</a:t>
            </a:r>
            <a:r>
              <a:rPr lang="en-US" sz="1000" dirty="0"/>
              <a:t>= </a:t>
            </a:r>
            <a:r>
              <a:rPr lang="en-US" sz="1000" dirty="0" smtClean="0"/>
              <a:t>0.0197, C</a:t>
            </a:r>
            <a:r>
              <a:rPr lang="en-US" sz="1000" baseline="-25000" dirty="0" smtClean="0"/>
              <a:t>L</a:t>
            </a:r>
            <a:r>
              <a:rPr lang="en-US" sz="1000" dirty="0" smtClean="0"/>
              <a:t> = 0.2684</a:t>
            </a:r>
          </a:p>
          <a:p>
            <a:r>
              <a:rPr lang="en-US" sz="1000" dirty="0"/>
              <a:t>Final C</a:t>
            </a:r>
            <a:r>
              <a:rPr lang="en-US" sz="1000" baseline="-25000" dirty="0"/>
              <a:t>D</a:t>
            </a:r>
            <a:r>
              <a:rPr lang="en-US" sz="1000" dirty="0"/>
              <a:t>= </a:t>
            </a:r>
            <a:r>
              <a:rPr lang="en-US" sz="1000" dirty="0" smtClean="0"/>
              <a:t>0.0179, C</a:t>
            </a:r>
            <a:r>
              <a:rPr lang="en-US" sz="1000" baseline="-25000" dirty="0" smtClean="0"/>
              <a:t>L</a:t>
            </a:r>
            <a:r>
              <a:rPr lang="en-US" sz="1000" dirty="0" smtClean="0"/>
              <a:t> </a:t>
            </a:r>
            <a:r>
              <a:rPr lang="en-US" sz="1000" dirty="0"/>
              <a:t>= </a:t>
            </a:r>
            <a:r>
              <a:rPr lang="en-US" sz="1000" dirty="0" smtClean="0"/>
              <a:t>0.2731</a:t>
            </a:r>
          </a:p>
          <a:p>
            <a:endParaRPr lang="en-US" sz="1000" dirty="0"/>
          </a:p>
          <a:p>
            <a:r>
              <a:rPr lang="en-US" sz="1000" dirty="0" smtClean="0"/>
              <a:t>Euler optimization (175 design variables)</a:t>
            </a:r>
          </a:p>
          <a:p>
            <a:r>
              <a:rPr lang="en-US" sz="1000" dirty="0"/>
              <a:t>Baseline C</a:t>
            </a:r>
            <a:r>
              <a:rPr lang="en-US" sz="1000" baseline="-25000" dirty="0"/>
              <a:t>D</a:t>
            </a:r>
            <a:r>
              <a:rPr lang="en-US" sz="1000" dirty="0"/>
              <a:t>= </a:t>
            </a:r>
            <a:r>
              <a:rPr lang="en-US" sz="1000" dirty="0" smtClean="0"/>
              <a:t>0.0118, </a:t>
            </a:r>
            <a:r>
              <a:rPr lang="en-US" sz="1000" dirty="0"/>
              <a:t>C</a:t>
            </a:r>
            <a:r>
              <a:rPr lang="en-US" sz="1000" baseline="-25000" dirty="0"/>
              <a:t>L</a:t>
            </a:r>
            <a:r>
              <a:rPr lang="en-US" sz="1000" dirty="0"/>
              <a:t> = </a:t>
            </a:r>
            <a:r>
              <a:rPr lang="en-US" sz="1000" dirty="0" smtClean="0"/>
              <a:t>0.2864</a:t>
            </a:r>
          </a:p>
          <a:p>
            <a:r>
              <a:rPr lang="en-US" sz="1000" dirty="0" smtClean="0"/>
              <a:t>Final </a:t>
            </a:r>
            <a:r>
              <a:rPr lang="en-US" sz="1000" dirty="0"/>
              <a:t>C</a:t>
            </a:r>
            <a:r>
              <a:rPr lang="en-US" sz="1000" baseline="-25000" dirty="0"/>
              <a:t>D</a:t>
            </a:r>
            <a:r>
              <a:rPr lang="en-US" sz="1000" dirty="0"/>
              <a:t>= </a:t>
            </a:r>
            <a:r>
              <a:rPr lang="en-US" sz="1000" dirty="0" smtClean="0"/>
              <a:t>0.0099, </a:t>
            </a:r>
            <a:r>
              <a:rPr lang="en-US" sz="1000" dirty="0"/>
              <a:t>C</a:t>
            </a:r>
            <a:r>
              <a:rPr lang="en-US" sz="1000" baseline="-25000" dirty="0"/>
              <a:t>L</a:t>
            </a:r>
            <a:r>
              <a:rPr lang="en-US" sz="1000" dirty="0"/>
              <a:t> = </a:t>
            </a:r>
            <a:r>
              <a:rPr lang="en-US" sz="1000" dirty="0" smtClean="0"/>
              <a:t>0.2960</a:t>
            </a:r>
            <a:endParaRPr lang="en-US" sz="1000" dirty="0"/>
          </a:p>
        </p:txBody>
      </p:sp>
      <p:pic>
        <p:nvPicPr>
          <p:cNvPr id="4" name="Picture 3" descr="CD.jp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320380" y="1621814"/>
            <a:ext cx="2212161" cy="1965960"/>
          </a:xfrm>
          <a:prstGeom prst="rect">
            <a:avLst/>
          </a:prstGeom>
        </p:spPr>
      </p:pic>
      <p:pic>
        <p:nvPicPr>
          <p:cNvPr id="5" name="Picture 4" descr="CL.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628501" y="1624788"/>
            <a:ext cx="2208814" cy="1962986"/>
          </a:xfrm>
          <a:prstGeom prst="rect">
            <a:avLst/>
          </a:prstGeom>
        </p:spPr>
      </p:pic>
      <p:pic>
        <p:nvPicPr>
          <p:cNvPr id="6" name="Picture 5" descr="Thickness.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320380" y="3587774"/>
            <a:ext cx="2212161" cy="1965960"/>
          </a:xfrm>
          <a:prstGeom prst="rect">
            <a:avLst/>
          </a:prstGeom>
        </p:spPr>
      </p:pic>
    </p:spTree>
    <p:custDataLst>
      <p:tags r:id="rId1"/>
    </p:custDataLst>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4425998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advTm="104325"/>
    </mc:Choice>
    <mc:Fallback>
      <p:transition spd="slow" advTm="104325"/>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Marcador de contenido 2"/>
          <p:cNvSpPr>
            <a:spLocks noGrp="1"/>
          </p:cNvSpPr>
          <p:nvPr>
            <p:ph sz="quarter" idx="10"/>
          </p:nvPr>
        </p:nvSpPr>
        <p:spPr>
          <a:xfrm>
            <a:off x="1835504" y="4688417"/>
            <a:ext cx="5562246" cy="1050527"/>
          </a:xfrm>
          <a:prstGeom prst="rect">
            <a:avLst/>
          </a:prstGeom>
        </p:spPr>
        <p:txBody>
          <a:bodyPr anchor="ctr"/>
          <a:lstStyle/>
          <a:p>
            <a:pPr marL="0" indent="0" algn="ctr">
              <a:buNone/>
            </a:pPr>
            <a:r>
              <a:rPr lang="en-US" dirty="0" smtClean="0"/>
              <a:t>Thanks a lot for your attention! </a:t>
            </a:r>
          </a:p>
          <a:p>
            <a:pPr marL="0" indent="0" algn="ctr">
              <a:buNone/>
            </a:pPr>
            <a:r>
              <a:rPr lang="en-US" dirty="0" smtClean="0"/>
              <a:t>Questions &amp; Answers</a:t>
            </a:r>
            <a:endParaRPr lang="en-US" dirty="0"/>
          </a:p>
        </p:txBody>
      </p:sp>
      <p:sp>
        <p:nvSpPr>
          <p:cNvPr id="8" name="Rectángulo 7"/>
          <p:cNvSpPr/>
          <p:nvPr/>
        </p:nvSpPr>
        <p:spPr>
          <a:xfrm>
            <a:off x="2277811" y="5830213"/>
            <a:ext cx="4694489" cy="415498"/>
          </a:xfrm>
          <a:prstGeom prst="rect">
            <a:avLst/>
          </a:prstGeom>
        </p:spPr>
        <p:txBody>
          <a:bodyPr wrap="square">
            <a:spAutoFit/>
          </a:bodyPr>
          <a:lstStyle/>
          <a:p>
            <a:pPr marL="0" indent="0" algn="ctr">
              <a:buNone/>
            </a:pPr>
            <a:r>
              <a:rPr lang="en-US" sz="1800" b="1" dirty="0" smtClean="0">
                <a:solidFill>
                  <a:srgbClr val="000000"/>
                </a:solidFill>
              </a:rPr>
              <a:t>More details in </a:t>
            </a:r>
            <a:r>
              <a:rPr lang="en-US" sz="2100" dirty="0" smtClean="0">
                <a:solidFill>
                  <a:srgbClr val="000000"/>
                </a:solidFill>
                <a:hlinkClick r:id="rId2"/>
              </a:rPr>
              <a:t>http://su2.stanford.edu/</a:t>
            </a:r>
            <a:endParaRPr lang="en-US" sz="2100" dirty="0" smtClean="0">
              <a:solidFill>
                <a:srgbClr val="000000"/>
              </a:solidFill>
            </a:endParaRPr>
          </a:p>
        </p:txBody>
      </p:sp>
      <p:pic>
        <p:nvPicPr>
          <p:cNvPr id="10" name="Picture 9"/>
          <p:cNvPicPr>
            <a:picLocks noChangeAspect="1"/>
          </p:cNvPicPr>
          <p:nvPr/>
        </p:nvPicPr>
        <p:blipFill>
          <a:blip r:embed="rId3"/>
          <a:stretch>
            <a:fillRect/>
          </a:stretch>
        </p:blipFill>
        <p:spPr>
          <a:xfrm>
            <a:off x="3278990" y="1526143"/>
            <a:ext cx="2694368" cy="200920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1269767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22480">
        <p:fade/>
      </p:transition>
    </mc:Choice>
    <mc:Fallback>
      <p:transition advTm="2248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Check out the download portal on the main website: </a:t>
            </a:r>
            <a:r>
              <a:rPr lang="en-US" dirty="0" smtClean="0">
                <a:hlinkClick r:id="rId2"/>
              </a:rPr>
              <a:t>http://su2.stanford.edu/download.html</a:t>
            </a:r>
            <a:r>
              <a:rPr lang="en-US" dirty="0" smtClean="0"/>
              <a:t>.</a:t>
            </a:r>
          </a:p>
          <a:p>
            <a:r>
              <a:rPr lang="en-US" dirty="0" smtClean="0"/>
              <a:t>If that site is blocked, download the V3.2 version (zip) directly from </a:t>
            </a:r>
            <a:r>
              <a:rPr lang="en-US" dirty="0" err="1" smtClean="0"/>
              <a:t>GitHub</a:t>
            </a:r>
            <a:r>
              <a:rPr lang="en-US" dirty="0" smtClean="0"/>
              <a:t> here: https://github.com/su2code/SU2/releases.</a:t>
            </a:r>
          </a:p>
          <a:p>
            <a:r>
              <a:rPr lang="en-US" dirty="0" smtClean="0"/>
              <a:t>Register and download binaries or source for major releases there.</a:t>
            </a:r>
          </a:p>
          <a:p>
            <a:r>
              <a:rPr lang="en-US" dirty="0" smtClean="0"/>
              <a:t>Developer versions of the code are also available on </a:t>
            </a:r>
            <a:r>
              <a:rPr lang="en-US" dirty="0" err="1" smtClean="0"/>
              <a:t>GitHub</a:t>
            </a:r>
            <a:r>
              <a:rPr lang="en-US" dirty="0" smtClean="0"/>
              <a:t>: </a:t>
            </a:r>
            <a:r>
              <a:rPr lang="en-US" dirty="0" smtClean="0">
                <a:hlinkClick r:id="rId3"/>
              </a:rPr>
              <a:t>http://github.com/su2code.html</a:t>
            </a:r>
            <a:r>
              <a:rPr lang="en-US" dirty="0" smtClean="0"/>
              <a:t>.</a:t>
            </a:r>
          </a:p>
          <a:p>
            <a:r>
              <a:rPr lang="en-US" dirty="0" smtClean="0"/>
              <a:t>Suite of test cases also available (includes tutorial files).</a:t>
            </a:r>
          </a:p>
          <a:p>
            <a:r>
              <a:rPr lang="en-US" dirty="0" smtClean="0"/>
              <a:t>SU2 V3.2 was recently released at AIAA AVIATION on June 17, 2014</a:t>
            </a:r>
          </a:p>
        </p:txBody>
      </p:sp>
      <p:sp>
        <p:nvSpPr>
          <p:cNvPr id="3" name="Title 2"/>
          <p:cNvSpPr>
            <a:spLocks noGrp="1"/>
          </p:cNvSpPr>
          <p:nvPr>
            <p:ph type="title"/>
          </p:nvPr>
        </p:nvSpPr>
        <p:spPr/>
        <p:txBody>
          <a:bodyPr/>
          <a:lstStyle/>
          <a:p>
            <a:r>
              <a:rPr lang="en-US" sz="3200" dirty="0" smtClean="0"/>
              <a:t>Getting Started</a:t>
            </a:r>
            <a:r>
              <a:rPr lang="en-US" dirty="0" smtClean="0"/>
              <a:t/>
            </a:r>
            <a:br>
              <a:rPr lang="en-US" dirty="0" smtClean="0"/>
            </a:br>
            <a:r>
              <a:rPr lang="en-US" dirty="0" smtClean="0"/>
              <a:t>Downloading the Code</a:t>
            </a:r>
            <a:endParaRPr lang="en-US" dirty="0"/>
          </a:p>
        </p:txBody>
      </p:sp>
      <p:sp>
        <p:nvSpPr>
          <p:cNvPr id="4" name="Rounded Rectangle 3"/>
          <p:cNvSpPr/>
          <p:nvPr/>
        </p:nvSpPr>
        <p:spPr>
          <a:xfrm>
            <a:off x="1542213" y="4413778"/>
            <a:ext cx="6432758" cy="1360672"/>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b="1" u="sng" dirty="0" smtClean="0"/>
              <a:t>Recommended</a:t>
            </a:r>
            <a:r>
              <a:rPr lang="en-US" dirty="0" smtClean="0"/>
              <a:t>: Register and download the source code and test cases for SU2 V3.2 or get the latest and greatest from </a:t>
            </a:r>
            <a:r>
              <a:rPr lang="en-US" dirty="0" err="1" smtClean="0"/>
              <a:t>GitHub</a:t>
            </a:r>
            <a:endParaRPr lang="en-US" dirty="0" smtClean="0"/>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49326" y="1204913"/>
            <a:ext cx="4413756" cy="5018087"/>
          </a:xfrm>
        </p:spPr>
        <p:txBody>
          <a:bodyPr>
            <a:normAutofit/>
          </a:bodyPr>
          <a:lstStyle/>
          <a:p>
            <a:r>
              <a:rPr lang="en-US" dirty="0" smtClean="0"/>
              <a:t>A large body of documentation is available!</a:t>
            </a:r>
            <a:br>
              <a:rPr lang="en-US" dirty="0" smtClean="0"/>
            </a:br>
            <a:endParaRPr lang="en-US" dirty="0" smtClean="0"/>
          </a:p>
          <a:p>
            <a:r>
              <a:rPr lang="en-US" dirty="0" smtClean="0"/>
              <a:t>Main documentation found under “Guides” linked on the main page:</a:t>
            </a:r>
          </a:p>
          <a:p>
            <a:pPr lvl="2"/>
            <a:r>
              <a:rPr lang="en-US" dirty="0" smtClean="0">
                <a:hlinkClick r:id="rId2"/>
              </a:rPr>
              <a:t>http://adl-public.stanford.edu/docs/display/SUSQUARED/SU2+Home</a:t>
            </a:r>
            <a:endParaRPr lang="en-US" dirty="0" smtClean="0"/>
          </a:p>
          <a:p>
            <a:pPr lvl="2"/>
            <a:r>
              <a:rPr lang="en-US" dirty="0" smtClean="0"/>
              <a:t>Detailed information on installation, input and output files, etc.</a:t>
            </a:r>
          </a:p>
          <a:p>
            <a:pPr lvl="2"/>
            <a:r>
              <a:rPr lang="en-US" dirty="0" smtClean="0"/>
              <a:t>Contains step-by-step tutorials</a:t>
            </a:r>
          </a:p>
          <a:p>
            <a:pPr lvl="2"/>
            <a:r>
              <a:rPr lang="en-US" dirty="0" smtClean="0"/>
              <a:t>Wiki-style docs that the developers maintain</a:t>
            </a:r>
          </a:p>
          <a:p>
            <a:pPr lvl="2"/>
            <a:r>
              <a:rPr lang="en-US" dirty="0" smtClean="0"/>
              <a:t>See current contents to the right…</a:t>
            </a:r>
            <a:br>
              <a:rPr lang="en-US" dirty="0" smtClean="0"/>
            </a:br>
            <a:endParaRPr lang="en-US" dirty="0" smtClean="0"/>
          </a:p>
        </p:txBody>
      </p:sp>
      <p:sp>
        <p:nvSpPr>
          <p:cNvPr id="3" name="Title 2"/>
          <p:cNvSpPr>
            <a:spLocks noGrp="1"/>
          </p:cNvSpPr>
          <p:nvPr>
            <p:ph type="title"/>
          </p:nvPr>
        </p:nvSpPr>
        <p:spPr/>
        <p:txBody>
          <a:bodyPr/>
          <a:lstStyle/>
          <a:p>
            <a:r>
              <a:rPr lang="en-US" sz="3200" dirty="0" smtClean="0"/>
              <a:t>Getting Started</a:t>
            </a:r>
            <a:r>
              <a:rPr lang="en-US" dirty="0" smtClean="0"/>
              <a:t/>
            </a:r>
            <a:br>
              <a:rPr lang="en-US" dirty="0" smtClean="0"/>
            </a:br>
            <a:r>
              <a:rPr lang="en-US" dirty="0" smtClean="0"/>
              <a:t>Documentation and Tutorials</a:t>
            </a:r>
            <a:endParaRPr lang="en-US" dirty="0"/>
          </a:p>
        </p:txBody>
      </p:sp>
      <p:pic>
        <p:nvPicPr>
          <p:cNvPr id="4" name="Picture 3" descr="confluence.png"/>
          <p:cNvPicPr>
            <a:picLocks noChangeAspect="1"/>
          </p:cNvPicPr>
          <p:nvPr/>
        </p:nvPicPr>
        <p:blipFill>
          <a:blip r:embed="rId3"/>
          <a:stretch>
            <a:fillRect/>
          </a:stretch>
        </p:blipFill>
        <p:spPr>
          <a:xfrm>
            <a:off x="6032372" y="416213"/>
            <a:ext cx="2342795" cy="5806787"/>
          </a:xfrm>
          <a:prstGeom prst="rect">
            <a:avLst/>
          </a:prstGeom>
          <a:ln w="19050" cap="flat" cmpd="sng" algn="ctr">
            <a:solidFill>
              <a:schemeClr val="tx1"/>
            </a:solidFill>
            <a:prstDash val="solid"/>
            <a:round/>
            <a:headEnd type="none" w="med" len="med"/>
            <a:tailEnd type="none" w="med" len="med"/>
          </a:ln>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Additional training materials: </a:t>
            </a:r>
            <a:r>
              <a:rPr lang="en-US" dirty="0" smtClean="0">
                <a:hlinkClick r:id="rId2"/>
              </a:rPr>
              <a:t>http://su2.stanford.edu/training.html</a:t>
            </a:r>
            <a:r>
              <a:rPr lang="en-US" dirty="0" smtClean="0"/>
              <a:t>.</a:t>
            </a:r>
          </a:p>
          <a:p>
            <a:pPr lvl="2"/>
            <a:r>
              <a:rPr lang="en-US" dirty="0" smtClean="0"/>
              <a:t>Links to tutorials, presentations, files, and videos</a:t>
            </a:r>
            <a:br>
              <a:rPr lang="en-US" dirty="0" smtClean="0"/>
            </a:br>
            <a:endParaRPr lang="en-US" dirty="0" smtClean="0"/>
          </a:p>
          <a:p>
            <a:r>
              <a:rPr lang="en-US" dirty="0" smtClean="0"/>
              <a:t>Active forum on CFD Online: </a:t>
            </a:r>
            <a:r>
              <a:rPr lang="en-US" dirty="0" smtClean="0">
                <a:hlinkClick r:id="rId3"/>
              </a:rPr>
              <a:t>http://www.cfd-online.com/Forums/su2/</a:t>
            </a:r>
            <a:r>
              <a:rPr lang="en-US" dirty="0" smtClean="0"/>
              <a:t>.</a:t>
            </a:r>
            <a:br>
              <a:rPr lang="en-US" dirty="0" smtClean="0"/>
            </a:br>
            <a:endParaRPr lang="en-US" dirty="0" smtClean="0"/>
          </a:p>
          <a:p>
            <a:r>
              <a:rPr lang="en-US" dirty="0" smtClean="0"/>
              <a:t>Recent AIAA publications with some technical detail on physics, numerical methods, and V&amp;V:</a:t>
            </a:r>
          </a:p>
          <a:p>
            <a:pPr lvl="2"/>
            <a:r>
              <a:rPr lang="en-US" i="1" dirty="0" smtClean="0"/>
              <a:t>Stanford University Unstructured (SU2): An open-source integrated computational environment for multi-physics simulation and design, </a:t>
            </a:r>
            <a:r>
              <a:rPr lang="en-US" dirty="0" smtClean="0"/>
              <a:t>AIAA Paper 2013-0287</a:t>
            </a:r>
          </a:p>
          <a:p>
            <a:pPr lvl="2"/>
            <a:r>
              <a:rPr lang="en-US" i="1" dirty="0" smtClean="0"/>
              <a:t>Stanford University Unstructured (SU2): Open-source analysis and design technology for turbulent flows, </a:t>
            </a:r>
            <a:r>
              <a:rPr lang="en-US" dirty="0" smtClean="0"/>
              <a:t>AIAA Paper 2014-0243</a:t>
            </a:r>
          </a:p>
          <a:p>
            <a:pPr lvl="2"/>
            <a:endParaRPr lang="en-US" dirty="0" smtClean="0"/>
          </a:p>
        </p:txBody>
      </p:sp>
      <p:sp>
        <p:nvSpPr>
          <p:cNvPr id="3" name="Title 2"/>
          <p:cNvSpPr>
            <a:spLocks noGrp="1"/>
          </p:cNvSpPr>
          <p:nvPr>
            <p:ph type="title"/>
          </p:nvPr>
        </p:nvSpPr>
        <p:spPr/>
        <p:txBody>
          <a:bodyPr/>
          <a:lstStyle/>
          <a:p>
            <a:r>
              <a:rPr lang="en-US" sz="3200" dirty="0" smtClean="0"/>
              <a:t>Getting Started</a:t>
            </a:r>
            <a:r>
              <a:rPr lang="en-US" dirty="0" smtClean="0"/>
              <a:t/>
            </a:r>
            <a:br>
              <a:rPr lang="en-US" dirty="0" smtClean="0"/>
            </a:br>
            <a:r>
              <a:rPr lang="en-US" dirty="0" smtClean="0"/>
              <a:t>Documentation and Tutorials</a:t>
            </a:r>
            <a:endParaRPr lang="en-US" dirty="0"/>
          </a:p>
        </p:txBody>
      </p:sp>
      <p:sp>
        <p:nvSpPr>
          <p:cNvPr id="4" name="Rounded Rectangle 3"/>
          <p:cNvSpPr/>
          <p:nvPr/>
        </p:nvSpPr>
        <p:spPr>
          <a:xfrm>
            <a:off x="949325" y="5230800"/>
            <a:ext cx="7707313" cy="992200"/>
          </a:xfrm>
          <a:prstGeom prst="roundRect">
            <a:avLst/>
          </a:prstGeom>
          <a:solidFill>
            <a:srgbClr val="434A44"/>
          </a:solidFill>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u="sng" dirty="0" smtClean="0"/>
              <a:t>Tip</a:t>
            </a:r>
            <a:r>
              <a:rPr lang="en-US" sz="2000" dirty="0" smtClean="0"/>
              <a:t>: If you get stuck or have questions, just drop us a line at our personal emails or </a:t>
            </a:r>
            <a:r>
              <a:rPr lang="en-US" sz="2000" dirty="0" err="1" smtClean="0"/>
              <a:t>susquared-dev@lists.stanford.edu</a:t>
            </a:r>
            <a:endParaRPr lang="en-US" sz="2000" dirty="0"/>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71982" y="1724334"/>
            <a:ext cx="3885734" cy="3409333"/>
          </a:xfrm>
        </p:spPr>
        <p:txBody>
          <a:bodyPr>
            <a:normAutofit/>
          </a:bodyPr>
          <a:lstStyle/>
          <a:p>
            <a:pPr>
              <a:defRPr/>
            </a:pPr>
            <a:r>
              <a:rPr lang="en-US" sz="1800" b="1" dirty="0" smtClean="0">
                <a:solidFill>
                  <a:schemeClr val="bg2">
                    <a:lumMod val="20000"/>
                    <a:lumOff val="80000"/>
                  </a:schemeClr>
                </a:solidFill>
                <a:ea typeface="ＭＳ Ｐゴシック" charset="-128"/>
              </a:rPr>
              <a:t>Getting Started</a:t>
            </a:r>
          </a:p>
          <a:p>
            <a:pPr>
              <a:defRPr/>
            </a:pPr>
            <a:endParaRPr lang="en-US" sz="1800" b="1" dirty="0" smtClean="0">
              <a:solidFill>
                <a:schemeClr val="bg2"/>
              </a:solidFill>
              <a:ea typeface="ＭＳ Ｐゴシック" charset="-128"/>
            </a:endParaRPr>
          </a:p>
          <a:p>
            <a:pPr>
              <a:defRPr/>
            </a:pPr>
            <a:r>
              <a:rPr lang="en-US" sz="1800" b="1" dirty="0" smtClean="0">
                <a:solidFill>
                  <a:srgbClr val="8C1515"/>
                </a:solidFill>
                <a:ea typeface="ＭＳ Ｐゴシック" charset="-128"/>
              </a:rPr>
              <a:t>Building SU</a:t>
            </a:r>
            <a:r>
              <a:rPr lang="en-US" sz="1800" b="1" baseline="30000" dirty="0" smtClean="0">
                <a:solidFill>
                  <a:srgbClr val="8C1515"/>
                </a:solidFill>
                <a:ea typeface="ＭＳ Ｐゴシック" charset="-128"/>
              </a:rPr>
              <a:t>2</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ANALYSIS Example:</a:t>
            </a:r>
          </a:p>
          <a:p>
            <a:pPr>
              <a:defRPr/>
            </a:pPr>
            <a:r>
              <a:rPr lang="en-US" sz="1800" b="1" dirty="0" err="1" smtClean="0">
                <a:solidFill>
                  <a:schemeClr val="bg2">
                    <a:lumMod val="20000"/>
                    <a:lumOff val="80000"/>
                  </a:schemeClr>
                </a:solidFill>
                <a:ea typeface="ＭＳ Ｐゴシック" charset="-128"/>
              </a:rPr>
              <a:t>Onera</a:t>
            </a:r>
            <a:r>
              <a:rPr lang="en-US" sz="1800" b="1" dirty="0" smtClean="0">
                <a:solidFill>
                  <a:schemeClr val="bg2">
                    <a:lumMod val="20000"/>
                    <a:lumOff val="80000"/>
                  </a:schemeClr>
                </a:solidFill>
                <a:ea typeface="ＭＳ Ｐゴシック" charset="-128"/>
              </a:rPr>
              <a:t> m6 wing</a:t>
            </a:r>
          </a:p>
          <a:p>
            <a:pPr>
              <a:defRPr/>
            </a:pPr>
            <a:endParaRPr lang="en-US" sz="1800" b="1" dirty="0" smtClean="0">
              <a:solidFill>
                <a:schemeClr val="bg2">
                  <a:lumMod val="20000"/>
                  <a:lumOff val="80000"/>
                </a:schemeClr>
              </a:solidFill>
              <a:ea typeface="ＭＳ Ｐゴシック" charset="-128"/>
            </a:endParaRPr>
          </a:p>
          <a:p>
            <a:pPr>
              <a:defRPr/>
            </a:pPr>
            <a:r>
              <a:rPr lang="en-US" sz="1800" b="1" dirty="0" smtClean="0">
                <a:solidFill>
                  <a:schemeClr val="bg2">
                    <a:lumMod val="20000"/>
                    <a:lumOff val="80000"/>
                  </a:schemeClr>
                </a:solidFill>
                <a:ea typeface="ＭＳ Ｐゴシック" charset="-128"/>
              </a:rPr>
              <a:t>DESIGN EXAMPLE:</a:t>
            </a:r>
          </a:p>
          <a:p>
            <a:pPr>
              <a:defRPr/>
            </a:pPr>
            <a:r>
              <a:rPr lang="en-US" sz="1800" b="1" dirty="0" smtClean="0">
                <a:solidFill>
                  <a:schemeClr val="bg2">
                    <a:lumMod val="20000"/>
                    <a:lumOff val="80000"/>
                  </a:schemeClr>
                </a:solidFill>
                <a:ea typeface="ＭＳ Ｐゴシック" charset="-128"/>
              </a:rPr>
              <a:t>ONERA M6 Wing</a:t>
            </a:r>
          </a:p>
        </p:txBody>
      </p:sp>
      <p:pic>
        <p:nvPicPr>
          <p:cNvPr id="5" name="Picture 4"/>
          <p:cNvPicPr>
            <a:picLocks noChangeAspect="1"/>
          </p:cNvPicPr>
          <p:nvPr/>
        </p:nvPicPr>
        <p:blipFill>
          <a:blip r:embed="rId2"/>
          <a:stretch>
            <a:fillRect/>
          </a:stretch>
        </p:blipFill>
        <p:spPr>
          <a:xfrm>
            <a:off x="5773913" y="2539215"/>
            <a:ext cx="2386429" cy="177957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251463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400" advTm="9613">
        <p:fade/>
      </p:transition>
    </mc:Choice>
    <mc:Fallback>
      <p:transition advTm="961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As an open-source code, care has been taken to </a:t>
            </a:r>
            <a:r>
              <a:rPr lang="en-US" b="1" dirty="0" smtClean="0"/>
              <a:t>simplify the build process </a:t>
            </a:r>
            <a:r>
              <a:rPr lang="en-US" dirty="0" smtClean="0"/>
              <a:t>wherever possible:</a:t>
            </a:r>
          </a:p>
          <a:p>
            <a:pPr lvl="2"/>
            <a:r>
              <a:rPr lang="en-US" dirty="0" smtClean="0"/>
              <a:t>Use standard C++</a:t>
            </a:r>
          </a:p>
          <a:p>
            <a:pPr lvl="2"/>
            <a:r>
              <a:rPr lang="en-US" dirty="0" smtClean="0"/>
              <a:t>Leverage standard build tools, i.e., </a:t>
            </a:r>
            <a:r>
              <a:rPr lang="en-US" dirty="0" err="1" smtClean="0"/>
              <a:t>autoconf</a:t>
            </a:r>
            <a:r>
              <a:rPr lang="en-US" dirty="0" smtClean="0"/>
              <a:t> and </a:t>
            </a:r>
            <a:r>
              <a:rPr lang="en-US" dirty="0" err="1" smtClean="0"/>
              <a:t>automake</a:t>
            </a:r>
            <a:endParaRPr lang="en-US" dirty="0" smtClean="0"/>
          </a:p>
          <a:p>
            <a:pPr lvl="2"/>
            <a:r>
              <a:rPr lang="en-US" dirty="0" smtClean="0"/>
              <a:t>Avoid or automatically include external dependencies</a:t>
            </a:r>
            <a:br>
              <a:rPr lang="en-US" dirty="0" smtClean="0"/>
            </a:br>
            <a:endParaRPr lang="en-US" dirty="0" smtClean="0"/>
          </a:p>
          <a:p>
            <a:r>
              <a:rPr lang="en-US" dirty="0" smtClean="0"/>
              <a:t>To build the vanilla version, all you should need is a C++ compiler.</a:t>
            </a:r>
            <a:br>
              <a:rPr lang="en-US" dirty="0" smtClean="0"/>
            </a:br>
            <a:endParaRPr lang="en-US" dirty="0" smtClean="0"/>
          </a:p>
          <a:p>
            <a:r>
              <a:rPr lang="en-US" dirty="0" smtClean="0"/>
              <a:t>However, we maintain the </a:t>
            </a:r>
            <a:r>
              <a:rPr lang="en-US" b="1" dirty="0" smtClean="0"/>
              <a:t>flexibility </a:t>
            </a:r>
            <a:r>
              <a:rPr lang="en-US" dirty="0" smtClean="0"/>
              <a:t>to build with additional features:</a:t>
            </a:r>
          </a:p>
          <a:p>
            <a:pPr lvl="2"/>
            <a:r>
              <a:rPr lang="en-US" dirty="0" smtClean="0"/>
              <a:t>Fully parallel with MPI, specify your MPI flavor with configure</a:t>
            </a:r>
          </a:p>
          <a:p>
            <a:pPr lvl="2"/>
            <a:r>
              <a:rPr lang="en-US" dirty="0" smtClean="0"/>
              <a:t>METIS ships with SU2 and is automatically built for parallel runs</a:t>
            </a:r>
          </a:p>
          <a:p>
            <a:pPr lvl="2"/>
            <a:r>
              <a:rPr lang="en-US" dirty="0" err="1" smtClean="0"/>
              <a:t>Tecio</a:t>
            </a:r>
            <a:r>
              <a:rPr lang="en-US" dirty="0" smtClean="0"/>
              <a:t> for binary </a:t>
            </a:r>
            <a:r>
              <a:rPr lang="en-US" dirty="0" err="1" smtClean="0"/>
              <a:t>Tecplot</a:t>
            </a:r>
            <a:r>
              <a:rPr lang="en-US" dirty="0" smtClean="0"/>
              <a:t> output also ships as an optional feature</a:t>
            </a:r>
          </a:p>
          <a:p>
            <a:pPr lvl="2"/>
            <a:r>
              <a:rPr lang="en-US" dirty="0" smtClean="0"/>
              <a:t>CGNS mesh input capability (unstructured, single block)</a:t>
            </a:r>
          </a:p>
        </p:txBody>
      </p:sp>
      <p:sp>
        <p:nvSpPr>
          <p:cNvPr id="3" name="Title 2"/>
          <p:cNvSpPr>
            <a:spLocks noGrp="1"/>
          </p:cNvSpPr>
          <p:nvPr>
            <p:ph type="title"/>
          </p:nvPr>
        </p:nvSpPr>
        <p:spPr/>
        <p:txBody>
          <a:bodyPr/>
          <a:lstStyle/>
          <a:p>
            <a:r>
              <a:rPr lang="en-US" sz="3200" dirty="0" smtClean="0"/>
              <a:t>Building SU</a:t>
            </a:r>
            <a:r>
              <a:rPr lang="en-US" sz="3200" baseline="30000" dirty="0" smtClean="0"/>
              <a:t>2 </a:t>
            </a:r>
            <a:r>
              <a:rPr lang="en-US" baseline="30000" dirty="0" smtClean="0"/>
              <a:t/>
            </a:r>
            <a:br>
              <a:rPr lang="en-US" baseline="30000" dirty="0" smtClean="0"/>
            </a:br>
            <a:r>
              <a:rPr lang="en-US" dirty="0" smtClean="0"/>
              <a:t>Our Open-Source Build Philosophy</a:t>
            </a:r>
            <a:endParaRPr lang="en-US" baseline="30000" dirty="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20000"/>
          </a:bodyPr>
          <a:lstStyle/>
          <a:p>
            <a:pPr>
              <a:buFont typeface="+mj-lt"/>
              <a:buAutoNum type="arabicPeriod"/>
            </a:pPr>
            <a:r>
              <a:rPr lang="en-US" dirty="0" smtClean="0"/>
              <a:t>Download and </a:t>
            </a:r>
            <a:r>
              <a:rPr lang="en-US" dirty="0" err="1" smtClean="0"/>
              <a:t>untar</a:t>
            </a:r>
            <a:r>
              <a:rPr lang="en-US" dirty="0" smtClean="0"/>
              <a:t> the code, then move into the source directory.</a:t>
            </a:r>
            <a:br>
              <a:rPr lang="en-US" dirty="0" smtClean="0"/>
            </a:br>
            <a:r>
              <a:rPr lang="en-US" dirty="0" smtClean="0"/>
              <a:t/>
            </a:r>
            <a:br>
              <a:rPr lang="en-US" dirty="0" smtClean="0"/>
            </a:br>
            <a:r>
              <a:rPr lang="en-US" dirty="0" smtClean="0">
                <a:solidFill>
                  <a:srgbClr val="434A44"/>
                </a:solidFill>
              </a:rPr>
              <a:t>$ tar -</a:t>
            </a:r>
            <a:r>
              <a:rPr lang="en-US" dirty="0" err="1" smtClean="0">
                <a:solidFill>
                  <a:srgbClr val="434A44"/>
                </a:solidFill>
              </a:rPr>
              <a:t>xzf</a:t>
            </a:r>
            <a:r>
              <a:rPr lang="en-US" dirty="0" smtClean="0">
                <a:solidFill>
                  <a:srgbClr val="434A44"/>
                </a:solidFill>
              </a:rPr>
              <a:t> SU2v3.2.0.tgz</a:t>
            </a:r>
            <a:br>
              <a:rPr lang="en-US" dirty="0" smtClean="0">
                <a:solidFill>
                  <a:srgbClr val="434A44"/>
                </a:solidFill>
              </a:rPr>
            </a:br>
            <a:r>
              <a:rPr lang="en-US" dirty="0" smtClean="0">
                <a:solidFill>
                  <a:srgbClr val="434A44"/>
                </a:solidFill>
              </a:rPr>
              <a:t>$ </a:t>
            </a:r>
            <a:r>
              <a:rPr lang="en-US" dirty="0" err="1" smtClean="0">
                <a:solidFill>
                  <a:srgbClr val="434A44"/>
                </a:solidFill>
              </a:rPr>
              <a:t>cd</a:t>
            </a:r>
            <a:r>
              <a:rPr lang="en-US" dirty="0" smtClean="0">
                <a:solidFill>
                  <a:srgbClr val="434A44"/>
                </a:solidFill>
              </a:rPr>
              <a:t> SU2</a:t>
            </a:r>
            <a:r>
              <a:rPr lang="en-US" dirty="0" smtClean="0"/>
              <a:t/>
            </a:r>
            <a:br>
              <a:rPr lang="en-US" dirty="0" smtClean="0"/>
            </a:br>
            <a:endParaRPr lang="en-US" dirty="0" smtClean="0"/>
          </a:p>
          <a:p>
            <a:pPr>
              <a:buFont typeface="+mj-lt"/>
              <a:buAutoNum type="arabicPeriod"/>
            </a:pPr>
            <a:r>
              <a:rPr lang="en-US" dirty="0" smtClean="0"/>
              <a:t>Specify various options, compilers, etc. and run configure. The following options are typical for high-performance/parallel operation.</a:t>
            </a:r>
            <a:br>
              <a:rPr lang="en-US" dirty="0" smtClean="0"/>
            </a:br>
            <a:r>
              <a:rPr lang="en-US" dirty="0" smtClean="0"/>
              <a:t/>
            </a:r>
            <a:br>
              <a:rPr lang="en-US" dirty="0" smtClean="0"/>
            </a:br>
            <a:r>
              <a:rPr lang="en-US" dirty="0" smtClean="0">
                <a:solidFill>
                  <a:srgbClr val="434A44"/>
                </a:solidFill>
              </a:rPr>
              <a:t>$ ./configure --with-MPI=</a:t>
            </a:r>
            <a:r>
              <a:rPr lang="en-US" dirty="0" err="1" smtClean="0">
                <a:solidFill>
                  <a:srgbClr val="434A44"/>
                </a:solidFill>
              </a:rPr>
              <a:t>mpicxx</a:t>
            </a:r>
            <a:r>
              <a:rPr lang="en-US" dirty="0" smtClean="0">
                <a:solidFill>
                  <a:srgbClr val="434A44"/>
                </a:solidFill>
              </a:rPr>
              <a:t> CXXFLAGS=‘-O3’ --prefix=/home/economon/SU2 --with-CGNS-lib=/home/economon/cgns-3.1.4/lib --with-CGNS-include=/home/economon/cgns-3.1.4/include</a:t>
            </a:r>
            <a:r>
              <a:rPr lang="en-US" dirty="0" smtClean="0"/>
              <a:t/>
            </a:r>
            <a:br>
              <a:rPr lang="en-US" dirty="0" smtClean="0"/>
            </a:br>
            <a:endParaRPr lang="en-US" dirty="0" smtClean="0"/>
          </a:p>
          <a:p>
            <a:pPr>
              <a:buFont typeface="+mj-lt"/>
              <a:buAutoNum type="arabicPeriod"/>
            </a:pPr>
            <a:r>
              <a:rPr lang="en-US" dirty="0" smtClean="0"/>
              <a:t>Make and install the code (location specified by the prefix option above). Note that this could be done in two separate steps, as “make” and “make install” consecutively at the command line.</a:t>
            </a:r>
            <a:br>
              <a:rPr lang="en-US" dirty="0" smtClean="0"/>
            </a:br>
            <a:r>
              <a:rPr lang="en-US" dirty="0" smtClean="0"/>
              <a:t/>
            </a:r>
            <a:br>
              <a:rPr lang="en-US" dirty="0" smtClean="0"/>
            </a:br>
            <a:r>
              <a:rPr lang="en-US" dirty="0" smtClean="0">
                <a:solidFill>
                  <a:srgbClr val="434A44"/>
                </a:solidFill>
              </a:rPr>
              <a:t>$ make -</a:t>
            </a:r>
            <a:r>
              <a:rPr lang="en-US" dirty="0" err="1" smtClean="0">
                <a:solidFill>
                  <a:srgbClr val="434A44"/>
                </a:solidFill>
              </a:rPr>
              <a:t>j</a:t>
            </a:r>
            <a:r>
              <a:rPr lang="en-US" dirty="0" smtClean="0">
                <a:solidFill>
                  <a:srgbClr val="434A44"/>
                </a:solidFill>
              </a:rPr>
              <a:t> 8 install</a:t>
            </a:r>
            <a:r>
              <a:rPr lang="en-US" dirty="0" smtClean="0"/>
              <a:t/>
            </a:r>
            <a:br>
              <a:rPr lang="en-US" dirty="0" smtClean="0"/>
            </a:br>
            <a:endParaRPr lang="en-US" dirty="0" smtClean="0"/>
          </a:p>
          <a:p>
            <a:pPr>
              <a:buFont typeface="+mj-lt"/>
              <a:buAutoNum type="arabicPeriod"/>
            </a:pPr>
            <a:r>
              <a:rPr lang="en-US" dirty="0" smtClean="0"/>
              <a:t>Update your PATH variables appropriately before executing.</a:t>
            </a:r>
            <a:br>
              <a:rPr lang="en-US" dirty="0" smtClean="0"/>
            </a:br>
            <a:r>
              <a:rPr lang="en-US" dirty="0" smtClean="0"/>
              <a:t/>
            </a:r>
            <a:br>
              <a:rPr lang="en-US" dirty="0" smtClean="0"/>
            </a:br>
            <a:r>
              <a:rPr lang="en-US" dirty="0" smtClean="0">
                <a:solidFill>
                  <a:srgbClr val="434A44"/>
                </a:solidFill>
              </a:rPr>
              <a:t>$ export SU2_RUN="/home/economon/SU2/bin”</a:t>
            </a:r>
            <a:br>
              <a:rPr lang="en-US" dirty="0" smtClean="0">
                <a:solidFill>
                  <a:srgbClr val="434A44"/>
                </a:solidFill>
              </a:rPr>
            </a:br>
            <a:r>
              <a:rPr lang="en-US" dirty="0" smtClean="0">
                <a:solidFill>
                  <a:srgbClr val="434A44"/>
                </a:solidFill>
              </a:rPr>
              <a:t>$ export SU2_HOME="/home/economon/SU2”</a:t>
            </a:r>
            <a:br>
              <a:rPr lang="en-US" dirty="0" smtClean="0">
                <a:solidFill>
                  <a:srgbClr val="434A44"/>
                </a:solidFill>
              </a:rPr>
            </a:br>
            <a:r>
              <a:rPr lang="en-US" dirty="0" smtClean="0">
                <a:solidFill>
                  <a:srgbClr val="434A44"/>
                </a:solidFill>
              </a:rPr>
              <a:t>$ export PATH=$SU2_RUN:$PATH</a:t>
            </a:r>
            <a:br>
              <a:rPr lang="en-US" dirty="0" smtClean="0">
                <a:solidFill>
                  <a:srgbClr val="434A44"/>
                </a:solidFill>
              </a:rPr>
            </a:br>
            <a:r>
              <a:rPr lang="en-US" dirty="0" smtClean="0">
                <a:solidFill>
                  <a:srgbClr val="434A44"/>
                </a:solidFill>
              </a:rPr>
              <a:t>$ export PYTHONPATH=$SU2_RUN:$PYTHONPATH</a:t>
            </a:r>
          </a:p>
          <a:p>
            <a:endParaRPr lang="en-US" dirty="0" smtClean="0"/>
          </a:p>
        </p:txBody>
      </p:sp>
      <p:sp>
        <p:nvSpPr>
          <p:cNvPr id="3" name="Title 2"/>
          <p:cNvSpPr>
            <a:spLocks noGrp="1"/>
          </p:cNvSpPr>
          <p:nvPr>
            <p:ph type="title"/>
          </p:nvPr>
        </p:nvSpPr>
        <p:spPr/>
        <p:txBody>
          <a:bodyPr/>
          <a:lstStyle/>
          <a:p>
            <a:r>
              <a:rPr lang="en-US" sz="3200" dirty="0" smtClean="0"/>
              <a:t>Building SU</a:t>
            </a:r>
            <a:r>
              <a:rPr lang="en-US" sz="3200" baseline="30000" dirty="0" smtClean="0"/>
              <a:t>2 </a:t>
            </a:r>
            <a:br>
              <a:rPr lang="en-US" sz="3200" baseline="30000" dirty="0" smtClean="0"/>
            </a:br>
            <a:r>
              <a:rPr lang="en-US" dirty="0" smtClean="0"/>
              <a:t>Customizing and Compiling from Source</a:t>
            </a:r>
            <a:endParaRPr lang="en-US" baseline="30000" dirty="0"/>
          </a:p>
        </p:txBody>
      </p:sp>
    </p:spTree>
  </p:cSld>
  <p:clrMapOvr>
    <a:masterClrMapping/>
  </p:clrMapOvr>
  <p:transition spd="slow">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ags/tag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3|7.4|8.9|10.5|7.2"/>
</p:tagLst>
</file>

<file path=ppt/theme/theme1.xml><?xml version="1.0" encoding="utf-8"?>
<a:theme xmlns:a="http://schemas.openxmlformats.org/drawingml/2006/main" name="SU_Preso_4x3_v5">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4812</TotalTime>
  <Words>3236</Words>
  <Application>Microsoft Macintosh PowerPoint</Application>
  <PresentationFormat>On-screen Show (4:3)</PresentationFormat>
  <Paragraphs>475</Paragraphs>
  <Slides>38</Slides>
  <Notes>8</Notes>
  <HiddenSlides>0</HiddenSlides>
  <MMClips>1</MMClips>
  <ScaleCrop>false</ScaleCrop>
  <HeadingPairs>
    <vt:vector size="4" baseType="variant">
      <vt:variant>
        <vt:lpstr>Design Template</vt:lpstr>
      </vt:variant>
      <vt:variant>
        <vt:i4>1</vt:i4>
      </vt:variant>
      <vt:variant>
        <vt:lpstr>Slide Titles</vt:lpstr>
      </vt:variant>
      <vt:variant>
        <vt:i4>38</vt:i4>
      </vt:variant>
    </vt:vector>
  </HeadingPairs>
  <TitlesOfParts>
    <vt:vector size="39" baseType="lpstr">
      <vt:lpstr>SU_Preso_4x3_v5</vt:lpstr>
      <vt:lpstr>Getting Started With SU2</vt:lpstr>
      <vt:lpstr>Slide 2</vt:lpstr>
      <vt:lpstr>Slide 3</vt:lpstr>
      <vt:lpstr>Getting Started Downloading the Code</vt:lpstr>
      <vt:lpstr>Getting Started Documentation and Tutorials</vt:lpstr>
      <vt:lpstr>Getting Started Documentation and Tutorials</vt:lpstr>
      <vt:lpstr>Slide 7</vt:lpstr>
      <vt:lpstr>Building SU2  Our Open-Source Build Philosophy</vt:lpstr>
      <vt:lpstr>Building SU2  Customizing and Compiling from Source</vt:lpstr>
      <vt:lpstr>Building SU2  Tips for Hassle-Free Builds</vt:lpstr>
      <vt:lpstr>Building SU2  Tips for Hassle-Free Builds</vt:lpstr>
      <vt:lpstr>Building SU2  Tips for Hassle-Free Builds</vt:lpstr>
      <vt:lpstr>Slide 13</vt:lpstr>
      <vt:lpstr>Optimal Shape Design</vt:lpstr>
      <vt:lpstr>Optimal Shape Design</vt:lpstr>
      <vt:lpstr>Slide 16</vt:lpstr>
      <vt:lpstr>Slide 17</vt:lpstr>
      <vt:lpstr>Optimal Shape Design</vt:lpstr>
      <vt:lpstr>Optimal Shape Design</vt:lpstr>
      <vt:lpstr>Optimal Shape Design</vt:lpstr>
      <vt:lpstr>Optimal Shape Design</vt:lpstr>
      <vt:lpstr>Optimal Shape Design</vt:lpstr>
      <vt:lpstr>Slide 23</vt:lpstr>
      <vt:lpstr>Optimal Shape Design</vt:lpstr>
      <vt:lpstr>Slide 25</vt:lpstr>
      <vt:lpstr>Optimal Shape Design</vt:lpstr>
      <vt:lpstr>Optimal Shape Design</vt:lpstr>
      <vt:lpstr>Slide 28</vt:lpstr>
      <vt:lpstr>ONERA M6 Shape Optimization (Euler and RANS) </vt:lpstr>
      <vt:lpstr>ONERA M6 Shape Optimization (Euler and RANS) </vt:lpstr>
      <vt:lpstr>ONERA M6 Shape Optimization (Euler and RANS) </vt:lpstr>
      <vt:lpstr>ONERA M6 Shape Optimization (Euler and RANS) </vt:lpstr>
      <vt:lpstr>Building SU2  Tips for Hassle-Free Builds</vt:lpstr>
      <vt:lpstr>ONERA M6 Shape Optimization (Euler and RANS) </vt:lpstr>
      <vt:lpstr>ONERA M6 Shape Optimization (Euler and RANS) </vt:lpstr>
      <vt:lpstr>ONERA M6 Shape Optimization (Euler and RANS)</vt:lpstr>
      <vt:lpstr>ONERA M6 Shape Optimization (Euler and RANS) </vt:lpstr>
      <vt:lpstr>Slide 38</vt:lpstr>
    </vt:vector>
  </TitlesOfParts>
  <Manager/>
  <Company>Stanford University</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trends in aerodynamic shape optimization using the continuous adjoint method</dc:title>
  <dc:subject/>
  <dc:creator>Francisco Palacios</dc:creator>
  <cp:keywords/>
  <dc:description/>
  <cp:lastModifiedBy>Thomas Economon</cp:lastModifiedBy>
  <cp:revision>303</cp:revision>
  <dcterms:created xsi:type="dcterms:W3CDTF">2014-07-16T21:59:11Z</dcterms:created>
  <dcterms:modified xsi:type="dcterms:W3CDTF">2014-07-16T22:49:35Z</dcterms:modified>
  <cp:category/>
</cp:coreProperties>
</file>